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37"/>
  </p:notesMasterIdLst>
  <p:sldIdLst>
    <p:sldId id="314" r:id="rId2"/>
    <p:sldId id="282" r:id="rId3"/>
    <p:sldId id="315" r:id="rId4"/>
    <p:sldId id="316" r:id="rId5"/>
    <p:sldId id="324" r:id="rId6"/>
    <p:sldId id="325" r:id="rId7"/>
    <p:sldId id="326" r:id="rId8"/>
    <p:sldId id="328" r:id="rId9"/>
    <p:sldId id="329" r:id="rId10"/>
    <p:sldId id="330" r:id="rId11"/>
    <p:sldId id="327" r:id="rId12"/>
    <p:sldId id="487" r:id="rId13"/>
    <p:sldId id="488" r:id="rId14"/>
    <p:sldId id="489" r:id="rId15"/>
    <p:sldId id="490" r:id="rId16"/>
    <p:sldId id="491" r:id="rId17"/>
    <p:sldId id="492" r:id="rId18"/>
    <p:sldId id="494" r:id="rId19"/>
    <p:sldId id="495" r:id="rId20"/>
    <p:sldId id="496" r:id="rId21"/>
    <p:sldId id="331" r:id="rId22"/>
    <p:sldId id="332" r:id="rId23"/>
    <p:sldId id="333" r:id="rId24"/>
    <p:sldId id="277" r:id="rId25"/>
    <p:sldId id="278" r:id="rId26"/>
    <p:sldId id="279" r:id="rId27"/>
    <p:sldId id="280" r:id="rId28"/>
    <p:sldId id="335" r:id="rId29"/>
    <p:sldId id="281" r:id="rId30"/>
    <p:sldId id="334" r:id="rId31"/>
    <p:sldId id="283" r:id="rId32"/>
    <p:sldId id="284" r:id="rId33"/>
    <p:sldId id="285" r:id="rId34"/>
    <p:sldId id="336" r:id="rId35"/>
    <p:sldId id="32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5" autoAdjust="0"/>
    <p:restoredTop sz="94618"/>
  </p:normalViewPr>
  <p:slideViewPr>
    <p:cSldViewPr>
      <p:cViewPr varScale="1">
        <p:scale>
          <a:sx n="100" d="100"/>
          <a:sy n="100" d="100"/>
        </p:scale>
        <p:origin x="97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DE9229-2BB1-C848-AD24-6B4BA699141D}" type="datetimeFigureOut">
              <a:rPr lang="en-US" smtClean="0"/>
              <a:t>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36CF3-4823-A749-ADD1-4405C26D4828}" type="slidenum">
              <a:rPr lang="en-US" smtClean="0"/>
              <a:t>‹#›</a:t>
            </a:fld>
            <a:endParaRPr lang="en-US"/>
          </a:p>
        </p:txBody>
      </p:sp>
    </p:spTree>
    <p:extLst>
      <p:ext uri="{BB962C8B-B14F-4D97-AF65-F5344CB8AC3E}">
        <p14:creationId xmlns:p14="http://schemas.microsoft.com/office/powerpoint/2010/main" val="1835542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39B97E9-507C-5044-BB4F-4D21EAD5B705}" type="datetime1">
              <a:rPr lang="en-IN" smtClean="0">
                <a:solidFill>
                  <a:prstClr val="black">
                    <a:tint val="75000"/>
                  </a:prstClr>
                </a:solidFill>
              </a:rPr>
              <a:t>01/03/23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043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1F9B29-9002-0549-827B-E4A3649A9070}" type="datetime1">
              <a:rPr lang="en-IN" smtClean="0">
                <a:solidFill>
                  <a:prstClr val="black">
                    <a:tint val="75000"/>
                  </a:prstClr>
                </a:solidFill>
              </a:rPr>
              <a:t>01/03/23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2263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6C855D-8081-D844-9CE6-3355D63D7334}" type="datetime1">
              <a:rPr lang="en-IN" smtClean="0">
                <a:solidFill>
                  <a:prstClr val="black">
                    <a:tint val="75000"/>
                  </a:prstClr>
                </a:solidFill>
              </a:rPr>
              <a:t>01/03/23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16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550E59-45D0-6B4E-879F-FE83A6B26324}" type="datetime1">
              <a:rPr lang="en-IN" smtClean="0">
                <a:solidFill>
                  <a:prstClr val="black">
                    <a:tint val="75000"/>
                  </a:prstClr>
                </a:solidFill>
              </a:rPr>
              <a:t>01/03/23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2385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B4A2AB-0B88-9D4D-9F09-6FA2B1A21640}" type="datetime1">
              <a:rPr lang="en-IN" smtClean="0">
                <a:solidFill>
                  <a:prstClr val="black">
                    <a:tint val="75000"/>
                  </a:prstClr>
                </a:solidFill>
              </a:rPr>
              <a:t>01/03/23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4202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4250CE-C569-7F4D-BD26-6A6588525993}" type="datetime1">
              <a:rPr lang="en-IN" smtClean="0">
                <a:solidFill>
                  <a:prstClr val="black">
                    <a:tint val="75000"/>
                  </a:prstClr>
                </a:solidFill>
              </a:rPr>
              <a:t>01/03/23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2269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BB25DE-23B9-8245-9E04-A950A6190B52}" type="datetime1">
              <a:rPr lang="en-IN" smtClean="0">
                <a:solidFill>
                  <a:prstClr val="black">
                    <a:tint val="75000"/>
                  </a:prstClr>
                </a:solidFill>
              </a:rPr>
              <a:t>01/03/23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151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82E236-D84E-EE41-BB63-C5963DBA4844}" type="datetime1">
              <a:rPr lang="en-IN" smtClean="0">
                <a:solidFill>
                  <a:prstClr val="black">
                    <a:tint val="75000"/>
                  </a:prstClr>
                </a:solidFill>
              </a:rPr>
              <a:t>01/03/23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3329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CB1055-F688-4B49-8B03-C0D4D69F0E6F}" type="datetime1">
              <a:rPr lang="en-IN" smtClean="0">
                <a:solidFill>
                  <a:prstClr val="black">
                    <a:tint val="75000"/>
                  </a:prstClr>
                </a:solidFill>
              </a:rPr>
              <a:t>01/03/23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7258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15ACD2-5945-9241-BA7A-DDE120A70AB1}" type="datetime1">
              <a:rPr lang="en-IN" smtClean="0">
                <a:solidFill>
                  <a:prstClr val="black">
                    <a:tint val="75000"/>
                  </a:prstClr>
                </a:solidFill>
              </a:rPr>
              <a:t>01/03/23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0901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28C4CB-F1D4-0940-9F97-7924A5FA3CEB}" type="datetime1">
              <a:rPr lang="en-IN" smtClean="0">
                <a:solidFill>
                  <a:prstClr val="black">
                    <a:tint val="75000"/>
                  </a:prstClr>
                </a:solidFill>
              </a:rPr>
              <a:t>01/03/23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5576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EE01C7-D001-4B4B-9B7C-05A46D4C29CE}" type="datetime1">
              <a:rPr lang="en-IN" smtClean="0">
                <a:solidFill>
                  <a:prstClr val="black">
                    <a:tint val="75000"/>
                  </a:prstClr>
                </a:solidFill>
              </a:rPr>
              <a:t>01/03/23</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9859536"/>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9576" y="818745"/>
            <a:ext cx="7772400" cy="1109985"/>
          </a:xfrm>
        </p:spPr>
        <p:txBody>
          <a:bodyPr>
            <a:normAutofit fontScale="90000"/>
          </a:bodyPr>
          <a:lstStyle/>
          <a:p>
            <a:r>
              <a:rPr lang="en-US" dirty="0">
                <a:solidFill>
                  <a:srgbClr val="6C0000"/>
                </a:solidFill>
                <a:latin typeface="Times New Roman" pitchFamily="18" charset="0"/>
                <a:cs typeface="Times New Roman" pitchFamily="18" charset="0"/>
              </a:rPr>
              <a:t>Brain Computer Interaction</a:t>
            </a:r>
            <a:endParaRPr lang="en-IN" dirty="0">
              <a:solidFill>
                <a:srgbClr val="002060"/>
              </a:solidFill>
              <a:latin typeface="Times New Roman" pitchFamily="18" charset="0"/>
              <a:cs typeface="Times New Roman" pitchFamily="18" charset="0"/>
            </a:endParaRPr>
          </a:p>
        </p:txBody>
      </p:sp>
      <p:sp>
        <p:nvSpPr>
          <p:cNvPr id="3" name="Subtitle 2"/>
          <p:cNvSpPr>
            <a:spLocks noGrp="1"/>
          </p:cNvSpPr>
          <p:nvPr>
            <p:ph type="subTitle" idx="1"/>
          </p:nvPr>
        </p:nvSpPr>
        <p:spPr>
          <a:xfrm>
            <a:off x="2238428" y="4437112"/>
            <a:ext cx="7854696" cy="1752600"/>
          </a:xfrm>
        </p:spPr>
        <p:txBody>
          <a:bodyPr>
            <a:normAutofit fontScale="92500" lnSpcReduction="10000"/>
          </a:bodyPr>
          <a:lstStyle/>
          <a:p>
            <a:r>
              <a:rPr lang="en-US" b="1" dirty="0">
                <a:solidFill>
                  <a:schemeClr val="tx1"/>
                </a:solidFill>
              </a:rPr>
              <a:t> </a:t>
            </a:r>
            <a:r>
              <a:rPr lang="en-US" b="1" u="sng" dirty="0">
                <a:solidFill>
                  <a:schemeClr val="tx1"/>
                </a:solidFill>
              </a:rPr>
              <a:t>Course Instructors</a:t>
            </a:r>
          </a:p>
          <a:p>
            <a:r>
              <a:rPr lang="en-US" b="1" dirty="0">
                <a:solidFill>
                  <a:schemeClr val="tx1"/>
                </a:solidFill>
              </a:rPr>
              <a:t>Dr. Sreeja S R</a:t>
            </a:r>
          </a:p>
          <a:p>
            <a:r>
              <a:rPr lang="en-US" sz="2600" b="1" i="1" dirty="0">
                <a:solidFill>
                  <a:schemeClr val="tx1"/>
                </a:solidFill>
              </a:rPr>
              <a:t>Assistant Professor</a:t>
            </a:r>
          </a:p>
          <a:p>
            <a: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b="1" dirty="0">
                <a:solidFill>
                  <a:schemeClr val="tx1"/>
                </a:solidFill>
                <a:latin typeface="Garamond" panose="02020404030301010803" pitchFamily="18" charset="0"/>
                <a:ea typeface="Noto Sans CJK SC" charset="-122"/>
              </a:rPr>
              <a:t>Indian Institute of Information Technology </a:t>
            </a:r>
          </a:p>
          <a:p>
            <a: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b="1" dirty="0">
                <a:solidFill>
                  <a:schemeClr val="tx1"/>
                </a:solidFill>
                <a:latin typeface="Garamond" panose="02020404030301010803" pitchFamily="18" charset="0"/>
                <a:ea typeface="Noto Sans CJK SC" charset="-122"/>
              </a:rPr>
              <a:t>IIIT Sri City </a:t>
            </a:r>
          </a:p>
        </p:txBody>
      </p:sp>
      <p:sp>
        <p:nvSpPr>
          <p:cNvPr id="6" name="Date Placeholder 5">
            <a:extLst>
              <a:ext uri="{FF2B5EF4-FFF2-40B4-BE49-F238E27FC236}">
                <a16:creationId xmlns:a16="http://schemas.microsoft.com/office/drawing/2014/main" id="{77D2E4A3-DB02-0643-B099-E9052890A3A3}"/>
              </a:ext>
            </a:extLst>
          </p:cNvPr>
          <p:cNvSpPr>
            <a:spLocks noGrp="1"/>
          </p:cNvSpPr>
          <p:nvPr>
            <p:ph type="dt" sz="half" idx="10"/>
          </p:nvPr>
        </p:nvSpPr>
        <p:spPr>
          <a:xfrm>
            <a:off x="176063" y="6219256"/>
            <a:ext cx="2743200" cy="365125"/>
          </a:xfrm>
        </p:spPr>
        <p:txBody>
          <a:bodyPr/>
          <a:lstStyle/>
          <a:p>
            <a:pPr algn="ctr">
              <a:defRPr/>
            </a:pPr>
            <a:fld id="{304A3604-5FB6-C24B-BA1D-BB0ABC469B5E}" type="datetime1">
              <a:rPr lang="en-IN" sz="1000" smtClean="0">
                <a:solidFill>
                  <a:srgbClr val="000000">
                    <a:alpha val="70000"/>
                  </a:srgbClr>
                </a:solidFill>
                <a:latin typeface="Gill Sans MT" panose="020B0502020104020203"/>
              </a:rPr>
              <a:t>01/03/23</a:t>
            </a:fld>
            <a:endParaRPr lang="en-IN" sz="1000" dirty="0">
              <a:solidFill>
                <a:srgbClr val="000000">
                  <a:alpha val="70000"/>
                </a:srgbClr>
              </a:solidFill>
              <a:latin typeface="Gill Sans MT" panose="020B0502020104020203"/>
            </a:endParaRPr>
          </a:p>
        </p:txBody>
      </p:sp>
      <p:sp>
        <p:nvSpPr>
          <p:cNvPr id="7" name="Slide Number Placeholder 6">
            <a:extLst>
              <a:ext uri="{FF2B5EF4-FFF2-40B4-BE49-F238E27FC236}">
                <a16:creationId xmlns:a16="http://schemas.microsoft.com/office/drawing/2014/main" id="{83CD6E09-BDD2-E34C-8BEE-17C007AC829D}"/>
              </a:ext>
            </a:extLst>
          </p:cNvPr>
          <p:cNvSpPr>
            <a:spLocks noGrp="1"/>
          </p:cNvSpPr>
          <p:nvPr>
            <p:ph type="sldNum" sz="quarter" idx="12"/>
          </p:nvPr>
        </p:nvSpPr>
        <p:spPr/>
        <p:txBody>
          <a:bodyPr/>
          <a:lstStyle/>
          <a:p>
            <a:pPr algn="ctr">
              <a:defRPr/>
            </a:pPr>
            <a:fld id="{E2D238DB-7230-45D0-89A2-1890D4DEDBDF}" type="slidenum">
              <a:rPr lang="en-IN" sz="1100">
                <a:solidFill>
                  <a:srgbClr val="FFFFFF"/>
                </a:solidFill>
                <a:latin typeface="Gill Sans MT" panose="020B0502020104020203"/>
              </a:rPr>
              <a:pPr algn="ctr">
                <a:defRPr/>
              </a:pPr>
              <a:t>1</a:t>
            </a:fld>
            <a:endParaRPr lang="en-IN" sz="1100">
              <a:solidFill>
                <a:srgbClr val="FFFFFF"/>
              </a:solidFill>
              <a:latin typeface="Gill Sans MT" panose="020B0502020104020203"/>
            </a:endParaRPr>
          </a:p>
        </p:txBody>
      </p:sp>
      <p:sp>
        <p:nvSpPr>
          <p:cNvPr id="4" name="Subtitle 2"/>
          <p:cNvSpPr txBox="1">
            <a:spLocks/>
          </p:cNvSpPr>
          <p:nvPr/>
        </p:nvSpPr>
        <p:spPr>
          <a:xfrm>
            <a:off x="483405" y="2905425"/>
            <a:ext cx="7854696" cy="17526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a:buClr>
                <a:srgbClr val="C96731"/>
              </a:buClr>
              <a:defRPr/>
            </a:pPr>
            <a:r>
              <a:rPr lang="en-US" sz="2800" b="1" dirty="0">
                <a:solidFill>
                  <a:srgbClr val="000000">
                    <a:lumMod val="65000"/>
                    <a:lumOff val="35000"/>
                  </a:srgbClr>
                </a:solidFill>
              </a:rPr>
              <a:t>Feature Extraction</a:t>
            </a:r>
          </a:p>
        </p:txBody>
      </p:sp>
      <p:pic>
        <p:nvPicPr>
          <p:cNvPr id="5" name="Picture 1">
            <a:extLst>
              <a:ext uri="{FF2B5EF4-FFF2-40B4-BE49-F238E27FC236}">
                <a16:creationId xmlns:a16="http://schemas.microsoft.com/office/drawing/2014/main" id="{04D23BAF-DB54-C046-9F10-D252415BD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961"/>
            <a:ext cx="1547663" cy="151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336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IN" dirty="0"/>
              <a:t>FIRST STEP: SIGNAL CONDITIONING </a:t>
            </a:r>
          </a:p>
        </p:txBody>
      </p:sp>
      <p:sp>
        <p:nvSpPr>
          <p:cNvPr id="3" name="Content Placeholder 2"/>
          <p:cNvSpPr>
            <a:spLocks noGrp="1"/>
          </p:cNvSpPr>
          <p:nvPr>
            <p:ph idx="1"/>
          </p:nvPr>
        </p:nvSpPr>
        <p:spPr>
          <a:xfrm>
            <a:off x="762000" y="990600"/>
            <a:ext cx="10591800" cy="4351338"/>
          </a:xfrm>
        </p:spPr>
        <p:txBody>
          <a:bodyPr>
            <a:noAutofit/>
          </a:bodyPr>
          <a:lstStyle/>
          <a:p>
            <a:pPr marL="0" indent="0" algn="just">
              <a:buNone/>
            </a:pPr>
            <a:r>
              <a:rPr lang="en-US" dirty="0">
                <a:latin typeface="Times New Roman" panose="02020603050405020304" pitchFamily="18" charset="0"/>
                <a:cs typeface="Times New Roman" panose="02020603050405020304" pitchFamily="18" charset="0"/>
              </a:rPr>
              <a:t>Signal conditioning can include a number of different procedures that can primarily be categorized as: </a:t>
            </a:r>
          </a:p>
          <a:p>
            <a:pPr lvl="1" algn="just"/>
            <a:r>
              <a:rPr lang="en-US" dirty="0">
                <a:latin typeface="Times New Roman" panose="02020603050405020304" pitchFamily="18" charset="0"/>
                <a:cs typeface="Times New Roman" panose="02020603050405020304" pitchFamily="18" charset="0"/>
              </a:rPr>
              <a:t>frequency-range prefiltering </a:t>
            </a:r>
          </a:p>
          <a:p>
            <a:pPr lvl="1" algn="just"/>
            <a:r>
              <a:rPr lang="en-US" dirty="0">
                <a:latin typeface="Times New Roman" panose="02020603050405020304" pitchFamily="18" charset="0"/>
                <a:cs typeface="Times New Roman" panose="02020603050405020304" pitchFamily="18" charset="0"/>
              </a:rPr>
              <a:t>data transformation and normalization </a:t>
            </a:r>
          </a:p>
          <a:p>
            <a:pPr lvl="1"/>
            <a:r>
              <a:rPr lang="en-IN" dirty="0"/>
              <a:t>spatial filtering </a:t>
            </a:r>
          </a:p>
          <a:p>
            <a:pPr lvl="2"/>
            <a:r>
              <a:rPr lang="en-IN" dirty="0"/>
              <a:t>Data independent spatial filtering (</a:t>
            </a:r>
            <a:r>
              <a:rPr lang="en-IN" i="1" dirty="0"/>
              <a:t>common- average reference </a:t>
            </a:r>
            <a:r>
              <a:rPr lang="en-IN" dirty="0"/>
              <a:t>and </a:t>
            </a:r>
            <a:r>
              <a:rPr lang="en-IN" i="1" dirty="0"/>
              <a:t>surface Laplacian spatial filters)</a:t>
            </a:r>
            <a:endParaRPr lang="en-IN" dirty="0"/>
          </a:p>
          <a:p>
            <a:pPr lvl="2"/>
            <a:r>
              <a:rPr lang="en-IN" dirty="0"/>
              <a:t>Data dependent spatial filtering (PCA, ICA and CSP)</a:t>
            </a:r>
          </a:p>
          <a:p>
            <a:pPr lvl="1"/>
            <a:r>
              <a:rPr lang="en-IN" dirty="0"/>
              <a:t>removal of environmental interference and biological artifacts </a:t>
            </a:r>
          </a:p>
          <a:p>
            <a:pPr algn="just"/>
            <a:endParaRPr lang="en-US"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A2B607C-385D-0782-6BA7-A43367705F57}"/>
              </a:ext>
            </a:extLst>
          </p:cNvPr>
          <p:cNvSpPr>
            <a:spLocks noGrp="1"/>
          </p:cNvSpPr>
          <p:nvPr>
            <p:ph type="dt" sz="half" idx="10"/>
          </p:nvPr>
        </p:nvSpPr>
        <p:spPr/>
        <p:txBody>
          <a:bodyPr/>
          <a:lstStyle/>
          <a:p>
            <a:fld id="{6C129CD4-5B90-594C-9D17-0DADE0649949}" type="datetime1">
              <a:rPr lang="en-IN" smtClean="0">
                <a:solidFill>
                  <a:prstClr val="black">
                    <a:tint val="75000"/>
                  </a:prstClr>
                </a:solidFill>
              </a:rPr>
              <a:t>01/03/23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CF3B9B7-221A-9064-726D-521D38AE8C74}"/>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1348087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US" dirty="0"/>
              <a:t>Frequency-Range prefiltering</a:t>
            </a:r>
          </a:p>
        </p:txBody>
      </p:sp>
      <p:sp>
        <p:nvSpPr>
          <p:cNvPr id="3" name="Content Placeholder 2"/>
          <p:cNvSpPr>
            <a:spLocks noGrp="1"/>
          </p:cNvSpPr>
          <p:nvPr>
            <p:ph idx="1"/>
          </p:nvPr>
        </p:nvSpPr>
        <p:spPr>
          <a:xfrm>
            <a:off x="381000" y="990600"/>
            <a:ext cx="11201400" cy="4351338"/>
          </a:xfrm>
        </p:spPr>
        <p:txBody>
          <a:bodyPr>
            <a:noAutofit/>
          </a:bodyPr>
          <a:lstStyle/>
          <a:p>
            <a:pPr algn="just"/>
            <a:r>
              <a:rPr lang="en-US" sz="2400" dirty="0">
                <a:latin typeface="Times New Roman" panose="02020603050405020304" pitchFamily="18" charset="0"/>
                <a:cs typeface="Times New Roman" panose="02020603050405020304" pitchFamily="18" charset="0"/>
              </a:rPr>
              <a:t>Digital filters are central to digital signal processing. They modify the frequency content of a digital signal by attenuating some frequencies (or frequency ranges) and amplifying others. Each successive sample of a digitized signal is passed through a digital filter to produce a new value as the output. </a:t>
            </a:r>
          </a:p>
          <a:p>
            <a:pPr algn="just"/>
            <a:endParaRPr lang="en-US" sz="2400" dirty="0">
              <a:latin typeface="Times New Roman" panose="02020603050405020304" pitchFamily="18" charset="0"/>
              <a:cs typeface="Times New Roman" panose="02020603050405020304" pitchFamily="18" charset="0"/>
            </a:endParaRPr>
          </a:p>
          <a:p>
            <a:pPr lvl="1" algn="just"/>
            <a:r>
              <a:rPr lang="en-US" sz="2200" dirty="0">
                <a:latin typeface="Times New Roman" panose="02020603050405020304" pitchFamily="18" charset="0"/>
                <a:cs typeface="Times New Roman" panose="02020603050405020304" pitchFamily="18" charset="0"/>
              </a:rPr>
              <a:t>Low pass filter (higher frequencies are attenuated and lower frequencies are preserved)</a:t>
            </a:r>
          </a:p>
          <a:p>
            <a:pPr lvl="1" algn="just"/>
            <a:r>
              <a:rPr lang="en-US" sz="2200" dirty="0">
                <a:latin typeface="Times New Roman" panose="02020603050405020304" pitchFamily="18" charset="0"/>
                <a:cs typeface="Times New Roman" panose="02020603050405020304" pitchFamily="18" charset="0"/>
              </a:rPr>
              <a:t>High pass filter (very specific ranges of signal frequencies can be amplified, attenuated, preserved, and/or eliminated)</a:t>
            </a:r>
          </a:p>
          <a:p>
            <a:pPr lvl="1" algn="just"/>
            <a:r>
              <a:rPr lang="en-US" sz="2200" dirty="0">
                <a:latin typeface="Times New Roman" panose="02020603050405020304" pitchFamily="18" charset="0"/>
                <a:cs typeface="Times New Roman" panose="02020603050405020304" pitchFamily="18" charset="0"/>
              </a:rPr>
              <a:t>Bandpass filter (A band-pass filter preserves signal power within a specified continuous frequency range, while attenuating signal power outside of this range)</a:t>
            </a:r>
          </a:p>
          <a:p>
            <a:pPr lvl="1" algn="just"/>
            <a:r>
              <a:rPr lang="en-US" sz="2200" dirty="0">
                <a:latin typeface="Times New Roman" panose="02020603050405020304" pitchFamily="18" charset="0"/>
                <a:cs typeface="Times New Roman" panose="02020603050405020304" pitchFamily="18" charset="0"/>
              </a:rPr>
              <a:t>Notch filter/Band-stop filter (A notch filter is the converse of a bandpass filter; it attenuates signal power within a specified continuous frequency range, while preserving signal power outside of this range)</a:t>
            </a:r>
          </a:p>
        </p:txBody>
      </p:sp>
      <p:sp>
        <p:nvSpPr>
          <p:cNvPr id="4" name="Date Placeholder 3">
            <a:extLst>
              <a:ext uri="{FF2B5EF4-FFF2-40B4-BE49-F238E27FC236}">
                <a16:creationId xmlns:a16="http://schemas.microsoft.com/office/drawing/2014/main" id="{1CBAE97B-BAA6-B32E-9720-B5051A469C7D}"/>
              </a:ext>
            </a:extLst>
          </p:cNvPr>
          <p:cNvSpPr>
            <a:spLocks noGrp="1"/>
          </p:cNvSpPr>
          <p:nvPr>
            <p:ph type="dt" sz="half" idx="10"/>
          </p:nvPr>
        </p:nvSpPr>
        <p:spPr/>
        <p:txBody>
          <a:bodyPr/>
          <a:lstStyle/>
          <a:p>
            <a:fld id="{EB709F8B-9C16-0443-9FF9-5EA17B91729A}" type="datetime1">
              <a:rPr lang="en-IN" smtClean="0">
                <a:solidFill>
                  <a:prstClr val="black">
                    <a:tint val="75000"/>
                  </a:prstClr>
                </a:solidFill>
              </a:rPr>
              <a:t>01/03/23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A7A3603D-7434-CDC6-2BD4-F6A7B06B3DD7}"/>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4160272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788" y="228489"/>
            <a:ext cx="8229600" cy="646155"/>
          </a:xfrm>
        </p:spPr>
        <p:txBody>
          <a:bodyPr>
            <a:noAutofit/>
          </a:bodyPr>
          <a:lstStyle/>
          <a:p>
            <a:pPr algn="l"/>
            <a:r>
              <a:rPr lang="en-US" sz="2400" dirty="0">
                <a:solidFill>
                  <a:srgbClr val="A50021"/>
                </a:solidFill>
                <a:latin typeface="Times New Roman" pitchFamily="18" charset="0"/>
                <a:cs typeface="Times New Roman" pitchFamily="18" charset="0"/>
              </a:rPr>
              <a:t>Data Transformation</a:t>
            </a:r>
          </a:p>
        </p:txBody>
      </p:sp>
      <p:sp>
        <p:nvSpPr>
          <p:cNvPr id="4" name="Date Placeholder 3"/>
          <p:cNvSpPr>
            <a:spLocks noGrp="1"/>
          </p:cNvSpPr>
          <p:nvPr>
            <p:ph type="dt" sz="half" idx="10"/>
          </p:nvPr>
        </p:nvSpPr>
        <p:spPr>
          <a:xfrm>
            <a:off x="7491191" y="6067769"/>
            <a:ext cx="2065310" cy="316442"/>
          </a:xfrm>
        </p:spPr>
        <p:txBody>
          <a:bodyPr/>
          <a:lstStyle/>
          <a:p>
            <a:fld id="{F73DC023-8A0C-894A-9C0F-C03073658BBF}" type="datetime1">
              <a:rPr lang="en-IN" smtClean="0">
                <a:solidFill>
                  <a:srgbClr val="04617B">
                    <a:shade val="90000"/>
                  </a:srgbClr>
                </a:solidFill>
              </a:rPr>
              <a:t>01/03/23</a:t>
            </a:fld>
            <a:endParaRPr lang="en-IN" dirty="0">
              <a:solidFill>
                <a:srgbClr val="04617B">
                  <a:shade val="90000"/>
                </a:srgbClr>
              </a:solidFill>
            </a:endParaRPr>
          </a:p>
        </p:txBody>
      </p:sp>
      <p:sp>
        <p:nvSpPr>
          <p:cNvPr id="6" name="Slide Number Placeholder 5"/>
          <p:cNvSpPr>
            <a:spLocks noGrp="1"/>
          </p:cNvSpPr>
          <p:nvPr>
            <p:ph type="sldNum" sz="quarter" idx="12"/>
          </p:nvPr>
        </p:nvSpPr>
        <p:spPr>
          <a:xfrm>
            <a:off x="9752360" y="6047360"/>
            <a:ext cx="365760" cy="357263"/>
          </a:xfrm>
        </p:spPr>
        <p:txBody>
          <a:bodyPr/>
          <a:lstStyle/>
          <a:p>
            <a:fld id="{E2D238DB-7230-45D0-89A2-1890D4DEDBDF}" type="slidenum">
              <a:rPr lang="en-IN" smtClean="0">
                <a:solidFill>
                  <a:srgbClr val="04617B">
                    <a:shade val="90000"/>
                  </a:srgbClr>
                </a:solidFill>
              </a:rPr>
              <a:pPr/>
              <a:t>12</a:t>
            </a:fld>
            <a:endParaRPr lang="en-IN" dirty="0">
              <a:solidFill>
                <a:srgbClr val="04617B">
                  <a:shade val="90000"/>
                </a:srgbClr>
              </a:solidFill>
            </a:endParaRPr>
          </a:p>
        </p:txBody>
      </p:sp>
      <p:sp>
        <p:nvSpPr>
          <p:cNvPr id="3" name="TextBox 2">
            <a:extLst>
              <a:ext uri="{FF2B5EF4-FFF2-40B4-BE49-F238E27FC236}">
                <a16:creationId xmlns:a16="http://schemas.microsoft.com/office/drawing/2014/main" id="{850C2F3B-99A4-3948-986A-FAA54FCEACE4}"/>
              </a:ext>
            </a:extLst>
          </p:cNvPr>
          <p:cNvSpPr txBox="1"/>
          <p:nvPr/>
        </p:nvSpPr>
        <p:spPr>
          <a:xfrm>
            <a:off x="1810500" y="1042782"/>
            <a:ext cx="8628901" cy="954107"/>
          </a:xfrm>
          <a:prstGeom prst="rect">
            <a:avLst/>
          </a:prstGeom>
          <a:noFill/>
        </p:spPr>
        <p:txBody>
          <a:bodyPr wrap="square" rtlCol="0">
            <a:spAutoFit/>
          </a:bodyPr>
          <a:lstStyle/>
          <a:p>
            <a:pPr algn="just"/>
            <a:endParaRPr lang="en-US" sz="2800" b="1"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B88B99B-7B66-5146-9686-82E1B6D937F2}"/>
              </a:ext>
            </a:extLst>
          </p:cNvPr>
          <p:cNvSpPr/>
          <p:nvPr/>
        </p:nvSpPr>
        <p:spPr>
          <a:xfrm>
            <a:off x="1859143" y="985630"/>
            <a:ext cx="8580257" cy="4893647"/>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Data transformation are needed to bring uniformity to the data. In addition, it can be used to scale the data to a preferred range. Following are few methods as data transformation.</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Change of origin</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Change of scale</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Change of origin and scale</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Decimal scaling</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Min-Max normalization</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Standard normalization</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6010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788" y="228489"/>
            <a:ext cx="8229600" cy="646155"/>
          </a:xfrm>
        </p:spPr>
        <p:txBody>
          <a:bodyPr>
            <a:noAutofit/>
          </a:bodyPr>
          <a:lstStyle/>
          <a:p>
            <a:pPr algn="l"/>
            <a:r>
              <a:rPr lang="en-US" sz="2400" dirty="0">
                <a:solidFill>
                  <a:srgbClr val="A50021"/>
                </a:solidFill>
                <a:latin typeface="Times New Roman" pitchFamily="18" charset="0"/>
                <a:cs typeface="Times New Roman" pitchFamily="18" charset="0"/>
              </a:rPr>
              <a:t>Data Transformation</a:t>
            </a:r>
          </a:p>
        </p:txBody>
      </p:sp>
      <p:sp>
        <p:nvSpPr>
          <p:cNvPr id="4" name="Date Placeholder 3"/>
          <p:cNvSpPr>
            <a:spLocks noGrp="1"/>
          </p:cNvSpPr>
          <p:nvPr>
            <p:ph type="dt" sz="half" idx="10"/>
          </p:nvPr>
        </p:nvSpPr>
        <p:spPr>
          <a:xfrm>
            <a:off x="7491191" y="6067769"/>
            <a:ext cx="2065310" cy="316442"/>
          </a:xfrm>
        </p:spPr>
        <p:txBody>
          <a:bodyPr/>
          <a:lstStyle/>
          <a:p>
            <a:fld id="{84E0C4EC-664C-D74C-90A1-D535FF00A77F}" type="datetime1">
              <a:rPr lang="en-IN" smtClean="0">
                <a:solidFill>
                  <a:srgbClr val="04617B">
                    <a:shade val="90000"/>
                  </a:srgbClr>
                </a:solidFill>
              </a:rPr>
              <a:t>01/03/23</a:t>
            </a:fld>
            <a:endParaRPr lang="en-IN" dirty="0">
              <a:solidFill>
                <a:srgbClr val="04617B">
                  <a:shade val="90000"/>
                </a:srgbClr>
              </a:solidFill>
            </a:endParaRPr>
          </a:p>
        </p:txBody>
      </p:sp>
      <p:sp>
        <p:nvSpPr>
          <p:cNvPr id="6" name="Slide Number Placeholder 5"/>
          <p:cNvSpPr>
            <a:spLocks noGrp="1"/>
          </p:cNvSpPr>
          <p:nvPr>
            <p:ph type="sldNum" sz="quarter" idx="12"/>
          </p:nvPr>
        </p:nvSpPr>
        <p:spPr>
          <a:xfrm>
            <a:off x="9752360" y="6047360"/>
            <a:ext cx="365760" cy="357263"/>
          </a:xfrm>
        </p:spPr>
        <p:txBody>
          <a:bodyPr/>
          <a:lstStyle/>
          <a:p>
            <a:fld id="{E2D238DB-7230-45D0-89A2-1890D4DEDBDF}" type="slidenum">
              <a:rPr lang="en-IN" smtClean="0">
                <a:solidFill>
                  <a:srgbClr val="04617B">
                    <a:shade val="90000"/>
                  </a:srgbClr>
                </a:solidFill>
              </a:rPr>
              <a:pPr/>
              <a:t>13</a:t>
            </a:fld>
            <a:endParaRPr lang="en-IN" dirty="0">
              <a:solidFill>
                <a:srgbClr val="04617B">
                  <a:shade val="90000"/>
                </a:srgbClr>
              </a:solidFill>
            </a:endParaRPr>
          </a:p>
        </p:txBody>
      </p:sp>
      <p:sp>
        <p:nvSpPr>
          <p:cNvPr id="3" name="TextBox 2">
            <a:extLst>
              <a:ext uri="{FF2B5EF4-FFF2-40B4-BE49-F238E27FC236}">
                <a16:creationId xmlns:a16="http://schemas.microsoft.com/office/drawing/2014/main" id="{850C2F3B-99A4-3948-986A-FAA54FCEACE4}"/>
              </a:ext>
            </a:extLst>
          </p:cNvPr>
          <p:cNvSpPr txBox="1"/>
          <p:nvPr/>
        </p:nvSpPr>
        <p:spPr>
          <a:xfrm>
            <a:off x="1810500" y="1042782"/>
            <a:ext cx="8628901" cy="954107"/>
          </a:xfrm>
          <a:prstGeom prst="rect">
            <a:avLst/>
          </a:prstGeom>
          <a:noFill/>
        </p:spPr>
        <p:txBody>
          <a:bodyPr wrap="square" rtlCol="0">
            <a:spAutoFit/>
          </a:bodyPr>
          <a:lstStyle/>
          <a:p>
            <a:pPr algn="just"/>
            <a:endParaRPr lang="en-US" sz="2800" b="1"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B88B99B-7B66-5146-9686-82E1B6D937F2}"/>
                  </a:ext>
                </a:extLst>
              </p:cNvPr>
              <p:cNvSpPr/>
              <p:nvPr/>
            </p:nvSpPr>
            <p:spPr>
              <a:xfrm>
                <a:off x="1859143" y="985630"/>
                <a:ext cx="8580257" cy="5601533"/>
              </a:xfrm>
              <a:prstGeom prst="rect">
                <a:avLst/>
              </a:prstGeom>
            </p:spPr>
            <p:txBody>
              <a:bodyPr wrap="square">
                <a:spAutoFit/>
              </a:bodyPr>
              <a:lstStyle/>
              <a:p>
                <a:pPr algn="just"/>
                <a:r>
                  <a:rPr lang="en-US" sz="2400" b="1" dirty="0">
                    <a:solidFill>
                      <a:srgbClr val="C00000"/>
                    </a:solidFill>
                    <a:latin typeface="Times New Roman" panose="02020603050405020304" pitchFamily="18" charset="0"/>
                    <a:cs typeface="Times New Roman" panose="02020603050405020304" pitchFamily="18" charset="0"/>
                  </a:rPr>
                  <a:t>1. Change of Origin:</a:t>
                </a:r>
              </a:p>
              <a:p>
                <a:pPr algn="just"/>
                <a:endParaRPr lang="en-US" sz="8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Arbitrarily choose a constant. If sample values are integers, an integer constant is preferred.</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Shift data point by subtracting (or adding) the chosen constant from each sample observation.</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technique is useful when data values are large, and variability is not so large.</a:t>
                </a:r>
              </a:p>
              <a:p>
                <a:pPr marL="342900" indent="-34290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algn="just"/>
                <a:r>
                  <a:rPr lang="en-US" sz="2400" dirty="0">
                    <a:solidFill>
                      <a:srgbClr val="C00000"/>
                    </a:solidFill>
                    <a:latin typeface="Times New Roman" panose="02020603050405020304" pitchFamily="18" charset="0"/>
                    <a:cs typeface="Times New Roman" panose="02020603050405020304" pitchFamily="18" charset="0"/>
                  </a:rPr>
                  <a:t>Lemma 6.1:</a:t>
                </a:r>
              </a:p>
              <a:p>
                <a:pPr marL="457200" indent="-457200" algn="just">
                  <a:buFont typeface="+mj-lt"/>
                  <a:buAutoNum type="alphaLcParenR"/>
                </a:pPr>
                <a:r>
                  <a:rPr lang="en-US" sz="2400" dirty="0">
                    <a:latin typeface="Times New Roman" panose="02020603050405020304" pitchFamily="18" charset="0"/>
                    <a:cs typeface="Times New Roman" panose="02020603050405020304" pitchFamily="18" charset="0"/>
                  </a:rPr>
                  <a:t>The range of original data is preserved by a change of origin transformation.</a:t>
                </a:r>
              </a:p>
              <a:p>
                <a:pPr marL="457200" indent="-457200" algn="just">
                  <a:buFont typeface="+mj-lt"/>
                  <a:buAutoNum type="alphaLcParenR"/>
                </a:pPr>
                <a:r>
                  <a:rPr lang="en-US" sz="2400" dirty="0">
                    <a:latin typeface="Times New Roman" panose="02020603050405020304" pitchFamily="18" charset="0"/>
                    <a:cs typeface="Times New Roman" panose="02020603050405020304" pitchFamily="18" charset="0"/>
                  </a:rPr>
                  <a:t>If </a:t>
                </a:r>
                <a14:m>
                  <m:oMath xmlns:m="http://schemas.openxmlformats.org/officeDocument/2006/math">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𝑥</m:t>
                        </m:r>
                      </m:e>
                    </m:acc>
                  </m:oMath>
                </a14:m>
                <a:r>
                  <a:rPr lang="en-US" sz="2400" dirty="0">
                    <a:latin typeface="Times New Roman" panose="02020603050405020304" pitchFamily="18" charset="0"/>
                    <a:cs typeface="Times New Roman" panose="02020603050405020304" pitchFamily="18" charset="0"/>
                  </a:rPr>
                  <a:t> is the old mean and </a:t>
                </a:r>
                <a14:m>
                  <m:oMath xmlns:m="http://schemas.openxmlformats.org/officeDocument/2006/math">
                    <m:r>
                      <a:rPr lang="en-US" sz="2400" i="1">
                        <a:latin typeface="Cambria Math" panose="02040503050406030204" pitchFamily="18" charset="0"/>
                        <a:cs typeface="Times New Roman" panose="02020603050405020304" pitchFamily="18" charset="0"/>
                      </a:rPr>
                      <m:t>𝑐</m:t>
                    </m:r>
                  </m:oMath>
                </a14:m>
                <a:r>
                  <a:rPr lang="en-US" sz="2400" dirty="0">
                    <a:latin typeface="Times New Roman" panose="02020603050405020304" pitchFamily="18" charset="0"/>
                    <a:cs typeface="Times New Roman" panose="02020603050405020304" pitchFamily="18" charset="0"/>
                  </a:rPr>
                  <a:t> is the chosen constant, then the new mean of the transformed data is </a:t>
                </a:r>
                <a14:m>
                  <m:oMath xmlns:m="http://schemas.openxmlformats.org/officeDocument/2006/math">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𝑥</m:t>
                        </m:r>
                      </m:e>
                    </m:acc>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𝑐</m:t>
                    </m:r>
                    <m:r>
                      <a:rPr lang="en-US" sz="2400" i="1">
                        <a:latin typeface="Cambria Math" panose="02040503050406030204" pitchFamily="18" charset="0"/>
                        <a:cs typeface="Times New Roman" panose="02020603050405020304" pitchFamily="18" charset="0"/>
                      </a:rPr>
                      <m:t>+</m:t>
                    </m:r>
                    <m:sSup>
                      <m:sSupPr>
                        <m:ctrlPr>
                          <a:rPr lang="en-US" sz="2400" i="1">
                            <a:latin typeface="Cambria Math" panose="02040503050406030204" pitchFamily="18" charset="0"/>
                            <a:cs typeface="Times New Roman" panose="02020603050405020304" pitchFamily="18" charset="0"/>
                          </a:rPr>
                        </m:ctrlPr>
                      </m:sSupPr>
                      <m:e>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𝑥</m:t>
                            </m:r>
                          </m:e>
                        </m:acc>
                      </m:e>
                      <m:sup>
                        <m:r>
                          <a:rPr lang="en-US" sz="2400" i="1">
                            <a:latin typeface="Cambria Math" panose="02040503050406030204" pitchFamily="18" charset="0"/>
                            <a:cs typeface="Times New Roman" panose="02020603050405020304" pitchFamily="18" charset="0"/>
                          </a:rPr>
                          <m:t>′</m:t>
                        </m:r>
                      </m:sup>
                    </m:sSup>
                  </m:oMath>
                </a14:m>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mc:Choice>
        <mc:Fallback>
          <p:sp>
            <p:nvSpPr>
              <p:cNvPr id="5" name="Rectangle 4">
                <a:extLst>
                  <a:ext uri="{FF2B5EF4-FFF2-40B4-BE49-F238E27FC236}">
                    <a16:creationId xmlns:a16="http://schemas.microsoft.com/office/drawing/2014/main" id="{8B88B99B-7B66-5146-9686-82E1B6D937F2}"/>
                  </a:ext>
                </a:extLst>
              </p:cNvPr>
              <p:cNvSpPr>
                <a:spLocks noRot="1" noChangeAspect="1" noMove="1" noResize="1" noEditPoints="1" noAdjustHandles="1" noChangeArrowheads="1" noChangeShapeType="1" noTextEdit="1"/>
              </p:cNvSpPr>
              <p:nvPr/>
            </p:nvSpPr>
            <p:spPr>
              <a:xfrm>
                <a:off x="1859143" y="985630"/>
                <a:ext cx="8580257" cy="5601533"/>
              </a:xfrm>
              <a:prstGeom prst="rect">
                <a:avLst/>
              </a:prstGeom>
              <a:blipFill>
                <a:blip r:embed="rId2"/>
                <a:stretch>
                  <a:fillRect l="-1182" t="-905" r="-1034"/>
                </a:stretch>
              </a:blipFill>
            </p:spPr>
            <p:txBody>
              <a:bodyPr/>
              <a:lstStyle/>
              <a:p>
                <a:r>
                  <a:rPr lang="en-US">
                    <a:noFill/>
                  </a:rPr>
                  <a:t> </a:t>
                </a:r>
              </a:p>
            </p:txBody>
          </p:sp>
        </mc:Fallback>
      </mc:AlternateContent>
    </p:spTree>
    <p:extLst>
      <p:ext uri="{BB962C8B-B14F-4D97-AF65-F5344CB8AC3E}">
        <p14:creationId xmlns:p14="http://schemas.microsoft.com/office/powerpoint/2010/main" val="239759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788" y="228489"/>
            <a:ext cx="8229600" cy="646155"/>
          </a:xfrm>
        </p:spPr>
        <p:txBody>
          <a:bodyPr>
            <a:noAutofit/>
          </a:bodyPr>
          <a:lstStyle/>
          <a:p>
            <a:pPr algn="l"/>
            <a:r>
              <a:rPr lang="en-US" sz="2400" dirty="0">
                <a:solidFill>
                  <a:srgbClr val="A50021"/>
                </a:solidFill>
                <a:latin typeface="Times New Roman" pitchFamily="18" charset="0"/>
                <a:cs typeface="Times New Roman" pitchFamily="18" charset="0"/>
              </a:rPr>
              <a:t>Data Transformation</a:t>
            </a:r>
          </a:p>
        </p:txBody>
      </p:sp>
      <p:sp>
        <p:nvSpPr>
          <p:cNvPr id="4" name="Date Placeholder 3"/>
          <p:cNvSpPr>
            <a:spLocks noGrp="1"/>
          </p:cNvSpPr>
          <p:nvPr>
            <p:ph type="dt" sz="half" idx="10"/>
          </p:nvPr>
        </p:nvSpPr>
        <p:spPr>
          <a:xfrm>
            <a:off x="7491191" y="6067769"/>
            <a:ext cx="2065310" cy="316442"/>
          </a:xfrm>
        </p:spPr>
        <p:txBody>
          <a:bodyPr/>
          <a:lstStyle/>
          <a:p>
            <a:fld id="{23B1CC2C-BFA3-E24D-A69D-F57A1E26EBFC}" type="datetime1">
              <a:rPr lang="en-IN" smtClean="0">
                <a:solidFill>
                  <a:srgbClr val="04617B">
                    <a:shade val="90000"/>
                  </a:srgbClr>
                </a:solidFill>
              </a:rPr>
              <a:t>01/03/23</a:t>
            </a:fld>
            <a:endParaRPr lang="en-IN" dirty="0">
              <a:solidFill>
                <a:srgbClr val="04617B">
                  <a:shade val="90000"/>
                </a:srgbClr>
              </a:solidFill>
            </a:endParaRPr>
          </a:p>
        </p:txBody>
      </p:sp>
      <p:sp>
        <p:nvSpPr>
          <p:cNvPr id="6" name="Slide Number Placeholder 5"/>
          <p:cNvSpPr>
            <a:spLocks noGrp="1"/>
          </p:cNvSpPr>
          <p:nvPr>
            <p:ph type="sldNum" sz="quarter" idx="12"/>
          </p:nvPr>
        </p:nvSpPr>
        <p:spPr>
          <a:xfrm>
            <a:off x="9752360" y="6047360"/>
            <a:ext cx="365760" cy="357263"/>
          </a:xfrm>
        </p:spPr>
        <p:txBody>
          <a:bodyPr/>
          <a:lstStyle/>
          <a:p>
            <a:fld id="{E2D238DB-7230-45D0-89A2-1890D4DEDBDF}" type="slidenum">
              <a:rPr lang="en-IN" smtClean="0">
                <a:solidFill>
                  <a:srgbClr val="04617B">
                    <a:shade val="90000"/>
                  </a:srgbClr>
                </a:solidFill>
              </a:rPr>
              <a:pPr/>
              <a:t>14</a:t>
            </a:fld>
            <a:endParaRPr lang="en-IN" dirty="0">
              <a:solidFill>
                <a:srgbClr val="04617B">
                  <a:shade val="90000"/>
                </a:srgbClr>
              </a:solidFill>
            </a:endParaRPr>
          </a:p>
        </p:txBody>
      </p:sp>
      <p:sp>
        <p:nvSpPr>
          <p:cNvPr id="3" name="TextBox 2">
            <a:extLst>
              <a:ext uri="{FF2B5EF4-FFF2-40B4-BE49-F238E27FC236}">
                <a16:creationId xmlns:a16="http://schemas.microsoft.com/office/drawing/2014/main" id="{850C2F3B-99A4-3948-986A-FAA54FCEACE4}"/>
              </a:ext>
            </a:extLst>
          </p:cNvPr>
          <p:cNvSpPr txBox="1"/>
          <p:nvPr/>
        </p:nvSpPr>
        <p:spPr>
          <a:xfrm>
            <a:off x="1810500" y="1042782"/>
            <a:ext cx="8628901" cy="954107"/>
          </a:xfrm>
          <a:prstGeom prst="rect">
            <a:avLst/>
          </a:prstGeom>
          <a:noFill/>
        </p:spPr>
        <p:txBody>
          <a:bodyPr wrap="square" rtlCol="0">
            <a:spAutoFit/>
          </a:bodyPr>
          <a:lstStyle/>
          <a:p>
            <a:pPr algn="just"/>
            <a:endParaRPr lang="en-US" sz="2800" b="1"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B88B99B-7B66-5146-9686-82E1B6D937F2}"/>
                  </a:ext>
                </a:extLst>
              </p:cNvPr>
              <p:cNvSpPr/>
              <p:nvPr/>
            </p:nvSpPr>
            <p:spPr>
              <a:xfrm>
                <a:off x="1859143" y="985630"/>
                <a:ext cx="8580257" cy="4814267"/>
              </a:xfrm>
              <a:prstGeom prst="rect">
                <a:avLst/>
              </a:prstGeom>
            </p:spPr>
            <p:txBody>
              <a:bodyPr wrap="square">
                <a:spAutoFit/>
              </a:bodyPr>
              <a:lstStyle/>
              <a:p>
                <a:pPr algn="just"/>
                <a:r>
                  <a:rPr lang="en-US" sz="2400" b="1" dirty="0">
                    <a:solidFill>
                      <a:srgbClr val="C00000"/>
                    </a:solidFill>
                    <a:latin typeface="Times New Roman" panose="02020603050405020304" pitchFamily="18" charset="0"/>
                    <a:cs typeface="Times New Roman" panose="02020603050405020304" pitchFamily="18" charset="0"/>
                  </a:rPr>
                  <a:t>Example:</a:t>
                </a:r>
              </a:p>
              <a:p>
                <a:pPr algn="just"/>
                <a:endParaRPr lang="en-US" sz="800"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Apply change of origin method to the following data and calculate the old and new means.</a:t>
                </a:r>
              </a:p>
              <a:p>
                <a:pPr algn="just"/>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cs typeface="Times New Roman" panose="02020603050405020304" pitchFamily="18" charset="0"/>
                        </a:rPr>
                        <m:t>𝑥</m:t>
                      </m:r>
                      <m:r>
                        <a:rPr lang="en-US" sz="2400" i="1">
                          <a:latin typeface="Cambria Math" panose="02040503050406030204" pitchFamily="18" charset="0"/>
                          <a:cs typeface="Times New Roman" panose="02020603050405020304" pitchFamily="18" charset="0"/>
                        </a:rPr>
                        <m:t>={115, 128, 110, 104, 133}</m:t>
                      </m:r>
                    </m:oMath>
                  </m:oMathPara>
                </a14:m>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Let us arbitrarily chose the constant 120 and subtract this from each value in</a:t>
                </a:r>
                <a14:m>
                  <m:oMath xmlns:m="http://schemas.openxmlformats.org/officeDocument/2006/math">
                    <m:r>
                      <a:rPr lang="en-US" sz="2400">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to get the transformed data </a:t>
                </a:r>
                <a14:m>
                  <m:oMath xmlns:m="http://schemas.openxmlformats.org/officeDocument/2006/math">
                    <m:r>
                      <a:rPr lang="en-US" sz="2400" i="1">
                        <a:latin typeface="Cambria Math" panose="02040503050406030204" pitchFamily="18" charset="0"/>
                        <a:cs typeface="Times New Roman" panose="02020603050405020304" pitchFamily="18" charset="0"/>
                      </a:rPr>
                      <m:t>𝑥</m:t>
                    </m:r>
                    <m:r>
                      <a:rPr lang="en-US" sz="2400" i="1">
                        <a:latin typeface="Cambria Math" panose="02040503050406030204" pitchFamily="18" charset="0"/>
                        <a:cs typeface="Times New Roman" panose="02020603050405020304" pitchFamily="18" charset="0"/>
                      </a:rPr>
                      <m:t>′</m:t>
                    </m:r>
                  </m:oMath>
                </a14:m>
                <a:r>
                  <a:rPr lang="en-US" sz="2400" dirty="0">
                    <a:latin typeface="Times New Roman" panose="02020603050405020304" pitchFamily="18" charset="0"/>
                    <a:cs typeface="Times New Roman" panose="02020603050405020304" pitchFamily="18" charset="0"/>
                  </a:rPr>
                  <a:t> as</a:t>
                </a:r>
              </a:p>
              <a:p>
                <a:pPr algn="just"/>
                <a:endParaRPr lang="en-US" sz="1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cs typeface="Times New Roman" panose="02020603050405020304" pitchFamily="18" charset="0"/>
                            </a:rPr>
                            <m:t>𝑥</m:t>
                          </m:r>
                        </m:e>
                        <m:sup>
                          <m:r>
                            <a:rPr lang="en-US" sz="2400" i="1">
                              <a:latin typeface="Cambria Math" panose="02040503050406030204" pitchFamily="18" charset="0"/>
                              <a:cs typeface="Times New Roman" panose="02020603050405020304" pitchFamily="18" charset="0"/>
                            </a:rPr>
                            <m:t>′</m:t>
                          </m:r>
                        </m:sup>
                      </m:sSup>
                      <m:r>
                        <a:rPr lang="en-US" sz="2400" i="1">
                          <a:latin typeface="Cambria Math" panose="02040503050406030204" pitchFamily="18" charset="0"/>
                          <a:cs typeface="Times New Roman" panose="02020603050405020304" pitchFamily="18" charset="0"/>
                        </a:rPr>
                        <m:t>=</m:t>
                      </m:r>
                      <m:d>
                        <m:dPr>
                          <m:begChr m:val="{"/>
                          <m:endChr m:val="}"/>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−5, 8, −10, −16, 13</m:t>
                          </m:r>
                        </m:e>
                      </m:d>
                    </m:oMath>
                  </m:oMathPara>
                </a14:m>
                <a:endParaRPr lang="en-US" sz="2400" dirty="0">
                  <a:latin typeface="Times New Roman" panose="02020603050405020304" pitchFamily="18" charset="0"/>
                  <a:cs typeface="Times New Roman" panose="02020603050405020304" pitchFamily="18" charset="0"/>
                </a:endParaRPr>
              </a:p>
              <a:p>
                <a:pPr algn="just"/>
                <a:endParaRPr lang="en-US" sz="10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new mean </a:t>
                </a:r>
                <a14:m>
                  <m:oMath xmlns:m="http://schemas.openxmlformats.org/officeDocument/2006/math">
                    <m:sSup>
                      <m:sSupPr>
                        <m:ctrlPr>
                          <a:rPr lang="en-US" sz="2400" i="1">
                            <a:latin typeface="Cambria Math" panose="02040503050406030204" pitchFamily="18" charset="0"/>
                            <a:cs typeface="Times New Roman" panose="02020603050405020304" pitchFamily="18" charset="0"/>
                          </a:rPr>
                        </m:ctrlPr>
                      </m:sSupPr>
                      <m:e>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𝑥</m:t>
                            </m:r>
                          </m:e>
                        </m:acc>
                      </m:e>
                      <m:sup>
                        <m:r>
                          <a:rPr lang="en-US" sz="2400" i="1">
                            <a:latin typeface="Cambria Math" panose="02040503050406030204" pitchFamily="18" charset="0"/>
                            <a:cs typeface="Times New Roman" panose="02020603050405020304" pitchFamily="18" charset="0"/>
                          </a:rPr>
                          <m:t>′</m:t>
                        </m:r>
                      </m:sup>
                    </m:sSup>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nary>
                          <m:naryPr>
                            <m:chr m:val="∑"/>
                            <m:subHide m:val="on"/>
                            <m:supHide m:val="on"/>
                            <m:ctrlPr>
                              <a:rPr lang="en-US" sz="2400" i="1">
                                <a:latin typeface="Cambria Math" panose="02040503050406030204" pitchFamily="18" charset="0"/>
                                <a:cs typeface="Times New Roman" panose="02020603050405020304" pitchFamily="18" charset="0"/>
                              </a:rPr>
                            </m:ctrlPr>
                          </m:naryPr>
                          <m:sub/>
                          <m:sup/>
                          <m:e>
                            <m:sSubSup>
                              <m:sSubSupPr>
                                <m:ctrlPr>
                                  <a:rPr lang="en-US" sz="2400" i="1">
                                    <a:latin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cs typeface="Times New Roman" panose="02020603050405020304" pitchFamily="18" charset="0"/>
                                  </a:rPr>
                                  <m:t>𝑥</m:t>
                                </m:r>
                              </m:e>
                              <m:sub>
                                <m:r>
                                  <a:rPr lang="en-US" sz="2400" i="1">
                                    <a:latin typeface="Cambria Math" panose="02040503050406030204" pitchFamily="18" charset="0"/>
                                    <a:cs typeface="Times New Roman" panose="02020603050405020304" pitchFamily="18" charset="0"/>
                                  </a:rPr>
                                  <m:t>𝑖</m:t>
                                </m:r>
                              </m:sub>
                              <m:sup>
                                <m:r>
                                  <a:rPr lang="en-US" sz="2400" i="1">
                                    <a:latin typeface="Cambria Math" panose="02040503050406030204" pitchFamily="18" charset="0"/>
                                    <a:cs typeface="Times New Roman" panose="02020603050405020304" pitchFamily="18" charset="0"/>
                                  </a:rPr>
                                  <m:t>′</m:t>
                                </m:r>
                              </m:sup>
                            </m:sSubSup>
                          </m:e>
                        </m:nary>
                      </m:num>
                      <m:den>
                        <m:r>
                          <a:rPr lang="en-US" sz="2400" i="1">
                            <a:latin typeface="Cambria Math" panose="02040503050406030204" pitchFamily="18" charset="0"/>
                            <a:cs typeface="Times New Roman" panose="02020603050405020304" pitchFamily="18" charset="0"/>
                          </a:rPr>
                          <m:t>5</m:t>
                        </m:r>
                      </m:den>
                    </m:f>
                    <m:r>
                      <a:rPr lang="en-US" sz="2400" i="1">
                        <a:latin typeface="Cambria Math" panose="02040503050406030204" pitchFamily="18" charset="0"/>
                        <a:cs typeface="Times New Roman" panose="02020603050405020304" pitchFamily="18" charset="0"/>
                      </a:rPr>
                      <m:t>=−2</m:t>
                    </m:r>
                  </m:oMath>
                </a14:m>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mean of the original data is </a:t>
                </a:r>
              </a:p>
              <a:p>
                <a:pPr algn="just"/>
                <a:endParaRPr lang="en-US" sz="1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𝑥</m:t>
                          </m:r>
                        </m:e>
                      </m:acc>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𝑐</m:t>
                      </m:r>
                      <m:r>
                        <a:rPr lang="en-US" sz="2400" i="1">
                          <a:latin typeface="Cambria Math" panose="02040503050406030204" pitchFamily="18" charset="0"/>
                          <a:cs typeface="Times New Roman" panose="02020603050405020304" pitchFamily="18" charset="0"/>
                        </a:rPr>
                        <m:t>+</m:t>
                      </m:r>
                      <m:sSup>
                        <m:sSupPr>
                          <m:ctrlPr>
                            <a:rPr lang="en-US" sz="2400" i="1">
                              <a:latin typeface="Cambria Math" panose="02040503050406030204" pitchFamily="18" charset="0"/>
                              <a:cs typeface="Times New Roman" panose="02020603050405020304" pitchFamily="18" charset="0"/>
                            </a:rPr>
                          </m:ctrlPr>
                        </m:sSupPr>
                        <m:e>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𝑥</m:t>
                              </m:r>
                            </m:e>
                          </m:acc>
                        </m:e>
                        <m:sup>
                          <m:r>
                            <a:rPr lang="en-US" sz="2400" i="1">
                              <a:latin typeface="Cambria Math" panose="02040503050406030204" pitchFamily="18" charset="0"/>
                              <a:cs typeface="Times New Roman" panose="02020603050405020304" pitchFamily="18" charset="0"/>
                            </a:rPr>
                            <m:t>′</m:t>
                          </m:r>
                        </m:sup>
                      </m:sSup>
                      <m:r>
                        <a:rPr lang="en-US" sz="2400" i="1">
                          <a:latin typeface="Cambria Math" panose="02040503050406030204" pitchFamily="18" charset="0"/>
                          <a:cs typeface="Times New Roman" panose="02020603050405020304" pitchFamily="18" charset="0"/>
                        </a:rPr>
                        <m:t>=120−2=118</m:t>
                      </m:r>
                    </m:oMath>
                  </m:oMathPara>
                </a14:m>
                <a:endParaRPr lang="en-US" sz="2400" dirty="0">
                  <a:latin typeface="Times New Roman" panose="02020603050405020304" pitchFamily="18" charset="0"/>
                  <a:cs typeface="Times New Roman" panose="02020603050405020304" pitchFamily="18" charset="0"/>
                </a:endParaRPr>
              </a:p>
            </p:txBody>
          </p:sp>
        </mc:Choice>
        <mc:Fallback>
          <p:sp>
            <p:nvSpPr>
              <p:cNvPr id="5" name="Rectangle 4">
                <a:extLst>
                  <a:ext uri="{FF2B5EF4-FFF2-40B4-BE49-F238E27FC236}">
                    <a16:creationId xmlns:a16="http://schemas.microsoft.com/office/drawing/2014/main" id="{8B88B99B-7B66-5146-9686-82E1B6D937F2}"/>
                  </a:ext>
                </a:extLst>
              </p:cNvPr>
              <p:cNvSpPr>
                <a:spLocks noRot="1" noChangeAspect="1" noMove="1" noResize="1" noEditPoints="1" noAdjustHandles="1" noChangeArrowheads="1" noChangeShapeType="1" noTextEdit="1"/>
              </p:cNvSpPr>
              <p:nvPr/>
            </p:nvSpPr>
            <p:spPr>
              <a:xfrm>
                <a:off x="1859143" y="985630"/>
                <a:ext cx="8580257" cy="4814267"/>
              </a:xfrm>
              <a:prstGeom prst="rect">
                <a:avLst/>
              </a:prstGeom>
              <a:blipFill>
                <a:blip r:embed="rId2"/>
                <a:stretch>
                  <a:fillRect l="-1182" t="-1053" r="-1034"/>
                </a:stretch>
              </a:blipFill>
            </p:spPr>
            <p:txBody>
              <a:bodyPr/>
              <a:lstStyle/>
              <a:p>
                <a:r>
                  <a:rPr lang="en-US">
                    <a:noFill/>
                  </a:rPr>
                  <a:t> </a:t>
                </a:r>
              </a:p>
            </p:txBody>
          </p:sp>
        </mc:Fallback>
      </mc:AlternateContent>
    </p:spTree>
    <p:extLst>
      <p:ext uri="{BB962C8B-B14F-4D97-AF65-F5344CB8AC3E}">
        <p14:creationId xmlns:p14="http://schemas.microsoft.com/office/powerpoint/2010/main" val="2914433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788" y="228489"/>
            <a:ext cx="8229600" cy="646155"/>
          </a:xfrm>
        </p:spPr>
        <p:txBody>
          <a:bodyPr>
            <a:noAutofit/>
          </a:bodyPr>
          <a:lstStyle/>
          <a:p>
            <a:pPr algn="l"/>
            <a:r>
              <a:rPr lang="en-US" sz="2400" dirty="0">
                <a:solidFill>
                  <a:srgbClr val="A50021"/>
                </a:solidFill>
                <a:latin typeface="Times New Roman" pitchFamily="18" charset="0"/>
                <a:cs typeface="Times New Roman" pitchFamily="18" charset="0"/>
              </a:rPr>
              <a:t>Data Transformation</a:t>
            </a:r>
          </a:p>
        </p:txBody>
      </p:sp>
      <p:sp>
        <p:nvSpPr>
          <p:cNvPr id="4" name="Date Placeholder 3"/>
          <p:cNvSpPr>
            <a:spLocks noGrp="1"/>
          </p:cNvSpPr>
          <p:nvPr>
            <p:ph type="dt" sz="half" idx="10"/>
          </p:nvPr>
        </p:nvSpPr>
        <p:spPr>
          <a:xfrm>
            <a:off x="7491191" y="6067769"/>
            <a:ext cx="2065310" cy="316442"/>
          </a:xfrm>
        </p:spPr>
        <p:txBody>
          <a:bodyPr/>
          <a:lstStyle/>
          <a:p>
            <a:fld id="{C6D9BE33-AC91-FF44-B7E4-0EC0C72E847B}" type="datetime1">
              <a:rPr lang="en-IN" smtClean="0">
                <a:solidFill>
                  <a:srgbClr val="04617B">
                    <a:shade val="90000"/>
                  </a:srgbClr>
                </a:solidFill>
              </a:rPr>
              <a:t>01/03/23</a:t>
            </a:fld>
            <a:endParaRPr lang="en-IN" dirty="0">
              <a:solidFill>
                <a:srgbClr val="04617B">
                  <a:shade val="90000"/>
                </a:srgbClr>
              </a:solidFill>
            </a:endParaRPr>
          </a:p>
        </p:txBody>
      </p:sp>
      <p:sp>
        <p:nvSpPr>
          <p:cNvPr id="6" name="Slide Number Placeholder 5"/>
          <p:cNvSpPr>
            <a:spLocks noGrp="1"/>
          </p:cNvSpPr>
          <p:nvPr>
            <p:ph type="sldNum" sz="quarter" idx="12"/>
          </p:nvPr>
        </p:nvSpPr>
        <p:spPr>
          <a:xfrm>
            <a:off x="9752360" y="6047360"/>
            <a:ext cx="365760" cy="357263"/>
          </a:xfrm>
        </p:spPr>
        <p:txBody>
          <a:bodyPr/>
          <a:lstStyle/>
          <a:p>
            <a:fld id="{E2D238DB-7230-45D0-89A2-1890D4DEDBDF}" type="slidenum">
              <a:rPr lang="en-IN" smtClean="0">
                <a:solidFill>
                  <a:srgbClr val="04617B">
                    <a:shade val="90000"/>
                  </a:srgbClr>
                </a:solidFill>
              </a:rPr>
              <a:pPr/>
              <a:t>15</a:t>
            </a:fld>
            <a:endParaRPr lang="en-IN" dirty="0">
              <a:solidFill>
                <a:srgbClr val="04617B">
                  <a:shade val="90000"/>
                </a:srgbClr>
              </a:solidFill>
            </a:endParaRPr>
          </a:p>
        </p:txBody>
      </p:sp>
      <p:sp>
        <p:nvSpPr>
          <p:cNvPr id="3" name="TextBox 2">
            <a:extLst>
              <a:ext uri="{FF2B5EF4-FFF2-40B4-BE49-F238E27FC236}">
                <a16:creationId xmlns:a16="http://schemas.microsoft.com/office/drawing/2014/main" id="{850C2F3B-99A4-3948-986A-FAA54FCEACE4}"/>
              </a:ext>
            </a:extLst>
          </p:cNvPr>
          <p:cNvSpPr txBox="1"/>
          <p:nvPr/>
        </p:nvSpPr>
        <p:spPr>
          <a:xfrm>
            <a:off x="1810500" y="1042782"/>
            <a:ext cx="8628901" cy="954107"/>
          </a:xfrm>
          <a:prstGeom prst="rect">
            <a:avLst/>
          </a:prstGeom>
          <a:noFill/>
        </p:spPr>
        <p:txBody>
          <a:bodyPr wrap="square" rtlCol="0">
            <a:spAutoFit/>
          </a:bodyPr>
          <a:lstStyle/>
          <a:p>
            <a:pPr algn="just"/>
            <a:endParaRPr lang="en-US" sz="2800" b="1"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B88B99B-7B66-5146-9686-82E1B6D937F2}"/>
                  </a:ext>
                </a:extLst>
              </p:cNvPr>
              <p:cNvSpPr/>
              <p:nvPr/>
            </p:nvSpPr>
            <p:spPr>
              <a:xfrm>
                <a:off x="1859143" y="985629"/>
                <a:ext cx="8580257" cy="5386090"/>
              </a:xfrm>
              <a:prstGeom prst="rect">
                <a:avLst/>
              </a:prstGeom>
            </p:spPr>
            <p:txBody>
              <a:bodyPr wrap="square">
                <a:spAutoFit/>
              </a:bodyPr>
              <a:lstStyle/>
              <a:p>
                <a:pPr algn="just"/>
                <a:r>
                  <a:rPr lang="en-US" sz="2400" b="1" dirty="0">
                    <a:solidFill>
                      <a:srgbClr val="C00000"/>
                    </a:solidFill>
                    <a:latin typeface="Times New Roman" panose="02020603050405020304" pitchFamily="18" charset="0"/>
                    <a:cs typeface="Times New Roman" panose="02020603050405020304" pitchFamily="18" charset="0"/>
                  </a:rPr>
                  <a:t>2. Change of scale:</a:t>
                </a:r>
              </a:p>
              <a:p>
                <a:pPr algn="just"/>
                <a:endParaRPr lang="en-US" sz="8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method is used to shorten the range of large numbers or lengthen the range of very small numbers.</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Chose (arbitrarily) a non-zero constant </a:t>
                </a:r>
                <a14:m>
                  <m:oMath xmlns:m="http://schemas.openxmlformats.org/officeDocument/2006/math">
                    <m:r>
                      <a:rPr lang="en-US" sz="2400" i="1">
                        <a:latin typeface="Cambria Math" panose="02040503050406030204" pitchFamily="18" charset="0"/>
                        <a:cs typeface="Times New Roman" panose="02020603050405020304" pitchFamily="18" charset="0"/>
                      </a:rPr>
                      <m:t>𝑐</m:t>
                    </m:r>
                  </m:oMath>
                </a14:m>
                <a:r>
                  <a:rPr lang="en-US" sz="2400" dirty="0">
                    <a:latin typeface="Times New Roman" panose="02020603050405020304" pitchFamily="18" charset="0"/>
                    <a:cs typeface="Times New Roman" panose="02020603050405020304" pitchFamily="18" charset="0"/>
                  </a:rPr>
                  <a:t>. If </a:t>
                </a:r>
                <a14:m>
                  <m:oMath xmlns:m="http://schemas.openxmlformats.org/officeDocument/2006/math">
                    <m:r>
                      <a:rPr lang="en-US" sz="2400" i="1">
                        <a:latin typeface="Cambria Math" panose="02040503050406030204" pitchFamily="18" charset="0"/>
                        <a:cs typeface="Times New Roman" panose="02020603050405020304" pitchFamily="18" charset="0"/>
                      </a:rPr>
                      <m:t>𝑐</m:t>
                    </m:r>
                  </m:oMath>
                </a14:m>
                <a:r>
                  <a:rPr lang="en-US" sz="2400" dirty="0">
                    <a:latin typeface="Times New Roman" panose="02020603050405020304" pitchFamily="18" charset="0"/>
                    <a:cs typeface="Times New Roman" panose="02020603050405020304" pitchFamily="18" charset="0"/>
                  </a:rPr>
                  <a:t> is less then the minimum of the observation, each value will be transformed to a value greater than 1. On the other hand, if it is greater than the maximum of the observation, then each value will be transformed to a value less than 1.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If the value is between min and max of the sample, then the transformed values lie on the real line (positive real line if all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𝑥</m:t>
                        </m:r>
                      </m:e>
                      <m:sub>
                        <m:r>
                          <a:rPr lang="en-US" sz="2400" i="1">
                            <a:latin typeface="Cambria Math" panose="02040503050406030204" pitchFamily="18" charset="0"/>
                            <a:cs typeface="Times New Roman" panose="02020603050405020304" pitchFamily="18" charset="0"/>
                          </a:rPr>
                          <m:t>𝑖</m:t>
                        </m:r>
                      </m:sub>
                    </m:sSub>
                  </m:oMath>
                </a14:m>
                <a:r>
                  <a:rPr lang="en-US" sz="2400" dirty="0">
                    <a:latin typeface="Times New Roman" panose="02020603050405020304" pitchFamily="18" charset="0"/>
                    <a:cs typeface="Times New Roman" panose="02020603050405020304" pitchFamily="18" charset="0"/>
                  </a:rPr>
                  <a:t>’s are positive)</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If all values are small fractions, we may multiply a large constant to scale them up and vice-versa.</a:t>
                </a:r>
              </a:p>
              <a:p>
                <a:pPr algn="just"/>
                <a:endParaRPr lang="en-US" sz="2400" dirty="0">
                  <a:latin typeface="Times New Roman" panose="02020603050405020304" pitchFamily="18" charset="0"/>
                  <a:cs typeface="Times New Roman" panose="02020603050405020304" pitchFamily="18" charset="0"/>
                </a:endParaRPr>
              </a:p>
            </p:txBody>
          </p:sp>
        </mc:Choice>
        <mc:Fallback>
          <p:sp>
            <p:nvSpPr>
              <p:cNvPr id="5" name="Rectangle 4">
                <a:extLst>
                  <a:ext uri="{FF2B5EF4-FFF2-40B4-BE49-F238E27FC236}">
                    <a16:creationId xmlns:a16="http://schemas.microsoft.com/office/drawing/2014/main" id="{8B88B99B-7B66-5146-9686-82E1B6D937F2}"/>
                  </a:ext>
                </a:extLst>
              </p:cNvPr>
              <p:cNvSpPr>
                <a:spLocks noRot="1" noChangeAspect="1" noMove="1" noResize="1" noEditPoints="1" noAdjustHandles="1" noChangeArrowheads="1" noChangeShapeType="1" noTextEdit="1"/>
              </p:cNvSpPr>
              <p:nvPr/>
            </p:nvSpPr>
            <p:spPr>
              <a:xfrm>
                <a:off x="1859143" y="985629"/>
                <a:ext cx="8580257" cy="5386090"/>
              </a:xfrm>
              <a:prstGeom prst="rect">
                <a:avLst/>
              </a:prstGeom>
              <a:blipFill>
                <a:blip r:embed="rId2"/>
                <a:stretch>
                  <a:fillRect l="-1182" t="-941" r="-1034"/>
                </a:stretch>
              </a:blipFill>
            </p:spPr>
            <p:txBody>
              <a:bodyPr/>
              <a:lstStyle/>
              <a:p>
                <a:r>
                  <a:rPr lang="en-US">
                    <a:noFill/>
                  </a:rPr>
                  <a:t> </a:t>
                </a:r>
              </a:p>
            </p:txBody>
          </p:sp>
        </mc:Fallback>
      </mc:AlternateContent>
    </p:spTree>
    <p:extLst>
      <p:ext uri="{BB962C8B-B14F-4D97-AF65-F5344CB8AC3E}">
        <p14:creationId xmlns:p14="http://schemas.microsoft.com/office/powerpoint/2010/main" val="1050520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788" y="228489"/>
            <a:ext cx="8229600" cy="646155"/>
          </a:xfrm>
        </p:spPr>
        <p:txBody>
          <a:bodyPr>
            <a:noAutofit/>
          </a:bodyPr>
          <a:lstStyle/>
          <a:p>
            <a:pPr algn="l"/>
            <a:r>
              <a:rPr lang="en-US" sz="2400" dirty="0">
                <a:solidFill>
                  <a:srgbClr val="A50021"/>
                </a:solidFill>
                <a:latin typeface="Times New Roman" pitchFamily="18" charset="0"/>
                <a:cs typeface="Times New Roman" pitchFamily="18" charset="0"/>
              </a:rPr>
              <a:t>Data Transformation</a:t>
            </a:r>
          </a:p>
        </p:txBody>
      </p:sp>
      <p:sp>
        <p:nvSpPr>
          <p:cNvPr id="4" name="Date Placeholder 3"/>
          <p:cNvSpPr>
            <a:spLocks noGrp="1"/>
          </p:cNvSpPr>
          <p:nvPr>
            <p:ph type="dt" sz="half" idx="10"/>
          </p:nvPr>
        </p:nvSpPr>
        <p:spPr>
          <a:xfrm>
            <a:off x="7491191" y="6067769"/>
            <a:ext cx="2065310" cy="316442"/>
          </a:xfrm>
        </p:spPr>
        <p:txBody>
          <a:bodyPr/>
          <a:lstStyle/>
          <a:p>
            <a:fld id="{358B06EF-F338-8A4B-9ABC-16EF9DD0995D}" type="datetime1">
              <a:rPr lang="en-IN" smtClean="0">
                <a:solidFill>
                  <a:srgbClr val="04617B">
                    <a:shade val="90000"/>
                  </a:srgbClr>
                </a:solidFill>
              </a:rPr>
              <a:t>01/03/23</a:t>
            </a:fld>
            <a:endParaRPr lang="en-IN" dirty="0">
              <a:solidFill>
                <a:srgbClr val="04617B">
                  <a:shade val="90000"/>
                </a:srgbClr>
              </a:solidFill>
            </a:endParaRPr>
          </a:p>
        </p:txBody>
      </p:sp>
      <p:sp>
        <p:nvSpPr>
          <p:cNvPr id="6" name="Slide Number Placeholder 5"/>
          <p:cNvSpPr>
            <a:spLocks noGrp="1"/>
          </p:cNvSpPr>
          <p:nvPr>
            <p:ph type="sldNum" sz="quarter" idx="12"/>
          </p:nvPr>
        </p:nvSpPr>
        <p:spPr>
          <a:xfrm>
            <a:off x="9752360" y="6047360"/>
            <a:ext cx="365760" cy="357263"/>
          </a:xfrm>
        </p:spPr>
        <p:txBody>
          <a:bodyPr/>
          <a:lstStyle/>
          <a:p>
            <a:fld id="{E2D238DB-7230-45D0-89A2-1890D4DEDBDF}" type="slidenum">
              <a:rPr lang="en-IN" smtClean="0">
                <a:solidFill>
                  <a:srgbClr val="04617B">
                    <a:shade val="90000"/>
                  </a:srgbClr>
                </a:solidFill>
              </a:rPr>
              <a:pPr/>
              <a:t>16</a:t>
            </a:fld>
            <a:endParaRPr lang="en-IN" dirty="0">
              <a:solidFill>
                <a:srgbClr val="04617B">
                  <a:shade val="90000"/>
                </a:srgbClr>
              </a:solidFill>
            </a:endParaRPr>
          </a:p>
        </p:txBody>
      </p:sp>
      <p:sp>
        <p:nvSpPr>
          <p:cNvPr id="3" name="TextBox 2">
            <a:extLst>
              <a:ext uri="{FF2B5EF4-FFF2-40B4-BE49-F238E27FC236}">
                <a16:creationId xmlns:a16="http://schemas.microsoft.com/office/drawing/2014/main" id="{850C2F3B-99A4-3948-986A-FAA54FCEACE4}"/>
              </a:ext>
            </a:extLst>
          </p:cNvPr>
          <p:cNvSpPr txBox="1"/>
          <p:nvPr/>
        </p:nvSpPr>
        <p:spPr>
          <a:xfrm>
            <a:off x="1810500" y="1042782"/>
            <a:ext cx="8628901" cy="954107"/>
          </a:xfrm>
          <a:prstGeom prst="rect">
            <a:avLst/>
          </a:prstGeom>
          <a:noFill/>
        </p:spPr>
        <p:txBody>
          <a:bodyPr wrap="square" rtlCol="0">
            <a:spAutoFit/>
          </a:bodyPr>
          <a:lstStyle/>
          <a:p>
            <a:pPr algn="just"/>
            <a:endParaRPr lang="en-US" sz="2800" b="1"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B88B99B-7B66-5146-9686-82E1B6D937F2}"/>
                  </a:ext>
                </a:extLst>
              </p:cNvPr>
              <p:cNvSpPr/>
              <p:nvPr/>
            </p:nvSpPr>
            <p:spPr>
              <a:xfrm>
                <a:off x="1859143" y="985630"/>
                <a:ext cx="8580257" cy="5416419"/>
              </a:xfrm>
              <a:prstGeom prst="rect">
                <a:avLst/>
              </a:prstGeom>
            </p:spPr>
            <p:txBody>
              <a:bodyPr wrap="square">
                <a:spAutoFit/>
              </a:bodyPr>
              <a:lstStyle/>
              <a:p>
                <a:pPr algn="just"/>
                <a:r>
                  <a:rPr lang="en-US" sz="2400" b="1" dirty="0">
                    <a:solidFill>
                      <a:srgbClr val="C00000"/>
                    </a:solidFill>
                    <a:latin typeface="Times New Roman" panose="02020603050405020304" pitchFamily="18" charset="0"/>
                    <a:cs typeface="Times New Roman" panose="02020603050405020304" pitchFamily="18" charset="0"/>
                  </a:rPr>
                  <a:t>3. Change of origin and scale:</a:t>
                </a:r>
              </a:p>
              <a:p>
                <a:pPr algn="just"/>
                <a:endParaRPr lang="en-US" sz="8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is the most frequently used method to standardize data values. Depending upon the constants used to change the origin and scale, a variety of transformation intervals can be obtained.</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Example: </a:t>
                </a:r>
                <a:r>
                  <a:rPr lang="en-US" sz="2400" dirty="0">
                    <a:latin typeface="Times New Roman" panose="02020603050405020304" pitchFamily="18" charset="0"/>
                    <a:cs typeface="Times New Roman" panose="02020603050405020304" pitchFamily="18" charset="0"/>
                  </a:rPr>
                  <a:t>A sample in the range (a, b) can be transformed to a new interval (c, d) by the following transformation. </a:t>
                </a:r>
              </a:p>
              <a:p>
                <a:pPr algn="just"/>
                <a:r>
                  <a:rPr lang="en-US" sz="2400" dirty="0">
                    <a:latin typeface="Times New Roman" panose="02020603050405020304" pitchFamily="18" charset="0"/>
                    <a:cs typeface="Times New Roman" panose="02020603050405020304" pitchFamily="18" charset="0"/>
                  </a:rPr>
                  <a:t>Let </a:t>
                </a:r>
                <a14:m>
                  <m:oMath xmlns:m="http://schemas.openxmlformats.org/officeDocument/2006/math">
                    <m:r>
                      <a:rPr lang="en-US" sz="2400" i="1">
                        <a:latin typeface="Cambria Math" panose="02040503050406030204" pitchFamily="18" charset="0"/>
                        <a:cs typeface="Times New Roman" panose="02020603050405020304" pitchFamily="18" charset="0"/>
                      </a:rPr>
                      <m:t>𝑥</m:t>
                    </m:r>
                  </m:oMath>
                </a14:m>
                <a:r>
                  <a:rPr lang="en-US" sz="2400" dirty="0">
                    <a:latin typeface="Times New Roman" panose="02020603050405020304" pitchFamily="18" charset="0"/>
                    <a:cs typeface="Times New Roman" panose="02020603050405020304" pitchFamily="18" charset="0"/>
                  </a:rPr>
                  <a:t> is the original and </a:t>
                </a:r>
                <a14:m>
                  <m:oMath xmlns:m="http://schemas.openxmlformats.org/officeDocument/2006/math">
                    <m:r>
                      <a:rPr lang="en-US" sz="2400" i="1">
                        <a:latin typeface="Cambria Math" panose="02040503050406030204" pitchFamily="18" charset="0"/>
                        <a:cs typeface="Times New Roman" panose="02020603050405020304" pitchFamily="18" charset="0"/>
                      </a:rPr>
                      <m:t>𝑦</m:t>
                    </m:r>
                  </m:oMath>
                </a14:m>
                <a:r>
                  <a:rPr lang="en-US" sz="2400" dirty="0">
                    <a:latin typeface="Times New Roman" panose="02020603050405020304" pitchFamily="18" charset="0"/>
                    <a:cs typeface="Times New Roman" panose="02020603050405020304" pitchFamily="18" charset="0"/>
                  </a:rPr>
                  <a:t> is the transformed value. Then </a:t>
                </a:r>
              </a:p>
              <a:p>
                <a:pPr algn="just"/>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cs typeface="Times New Roman" panose="02020603050405020304" pitchFamily="18" charset="0"/>
                        </a:rPr>
                        <m:t>𝑦</m:t>
                      </m:r>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𝑐</m:t>
                      </m:r>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𝑑</m:t>
                          </m:r>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𝑐</m:t>
                          </m:r>
                          <m:r>
                            <a:rPr lang="en-US" sz="2400" i="1">
                              <a:latin typeface="Cambria Math" panose="02040503050406030204" pitchFamily="18" charset="0"/>
                              <a:cs typeface="Times New Roman" panose="02020603050405020304" pitchFamily="18" charset="0"/>
                            </a:rPr>
                            <m:t>)</m:t>
                          </m:r>
                        </m:num>
                        <m:den>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𝑎</m:t>
                          </m:r>
                          <m:r>
                            <a:rPr lang="en-US" sz="2400" i="1">
                              <a:latin typeface="Cambria Math" panose="02040503050406030204" pitchFamily="18" charset="0"/>
                              <a:cs typeface="Times New Roman" panose="02020603050405020304" pitchFamily="18" charset="0"/>
                            </a:rPr>
                            <m:t>)</m:t>
                          </m:r>
                        </m:den>
                      </m:f>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ea typeface="Cambria Math" panose="02040503050406030204" pitchFamily="18" charset="0"/>
                          <a:cs typeface="Times New Roman" panose="02020603050405020304" pitchFamily="18" charset="0"/>
                        </a:rPr>
                        <m:t>× (</m:t>
                      </m:r>
                      <m:r>
                        <a:rPr lang="en-US" sz="2400" i="1">
                          <a:latin typeface="Cambria Math" panose="02040503050406030204" pitchFamily="18" charset="0"/>
                          <a:ea typeface="Cambria Math" panose="02040503050406030204" pitchFamily="18" charset="0"/>
                          <a:cs typeface="Times New Roman" panose="02020603050405020304" pitchFamily="18" charset="0"/>
                        </a:rPr>
                        <m:t>𝑥</m:t>
                      </m:r>
                      <m:r>
                        <a:rPr lang="en-US" sz="2400" i="1">
                          <a:latin typeface="Cambria Math" panose="02040503050406030204" pitchFamily="18" charset="0"/>
                          <a:ea typeface="Cambria Math" panose="02040503050406030204" pitchFamily="18" charset="0"/>
                          <a:cs typeface="Times New Roman" panose="02020603050405020304" pitchFamily="18" charset="0"/>
                        </a:rPr>
                        <m:t>−</m:t>
                      </m:r>
                      <m:r>
                        <a:rPr lang="en-US" sz="2400" i="1">
                          <a:latin typeface="Cambria Math" panose="02040503050406030204" pitchFamily="18" charset="0"/>
                          <a:ea typeface="Cambria Math" panose="02040503050406030204" pitchFamily="18" charset="0"/>
                          <a:cs typeface="Times New Roman" panose="02020603050405020304" pitchFamily="18" charset="0"/>
                        </a:rPr>
                        <m:t>𝑎</m:t>
                      </m:r>
                      <m:r>
                        <a:rPr lang="en-US" sz="2400" i="1">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[Prove that all values in the range (a, b) are mapped onto the range (c, d)]. </a:t>
                </a:r>
                <a:endParaRPr lang="en-US" sz="2400" b="1" dirty="0">
                  <a:solidFill>
                    <a:srgbClr val="C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mc:Choice>
        <mc:Fallback>
          <p:sp>
            <p:nvSpPr>
              <p:cNvPr id="5" name="Rectangle 4">
                <a:extLst>
                  <a:ext uri="{FF2B5EF4-FFF2-40B4-BE49-F238E27FC236}">
                    <a16:creationId xmlns:a16="http://schemas.microsoft.com/office/drawing/2014/main" id="{8B88B99B-7B66-5146-9686-82E1B6D937F2}"/>
                  </a:ext>
                </a:extLst>
              </p:cNvPr>
              <p:cNvSpPr>
                <a:spLocks noRot="1" noChangeAspect="1" noMove="1" noResize="1" noEditPoints="1" noAdjustHandles="1" noChangeArrowheads="1" noChangeShapeType="1" noTextEdit="1"/>
              </p:cNvSpPr>
              <p:nvPr/>
            </p:nvSpPr>
            <p:spPr>
              <a:xfrm>
                <a:off x="1859143" y="985630"/>
                <a:ext cx="8580257" cy="5416419"/>
              </a:xfrm>
              <a:prstGeom prst="rect">
                <a:avLst/>
              </a:prstGeom>
              <a:blipFill>
                <a:blip r:embed="rId2"/>
                <a:stretch>
                  <a:fillRect l="-1182" t="-935" r="-1034"/>
                </a:stretch>
              </a:blipFill>
            </p:spPr>
            <p:txBody>
              <a:bodyPr/>
              <a:lstStyle/>
              <a:p>
                <a:r>
                  <a:rPr lang="en-US">
                    <a:noFill/>
                  </a:rPr>
                  <a:t> </a:t>
                </a:r>
              </a:p>
            </p:txBody>
          </p:sp>
        </mc:Fallback>
      </mc:AlternateContent>
    </p:spTree>
    <p:extLst>
      <p:ext uri="{BB962C8B-B14F-4D97-AF65-F5344CB8AC3E}">
        <p14:creationId xmlns:p14="http://schemas.microsoft.com/office/powerpoint/2010/main" val="2810633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788" y="228489"/>
            <a:ext cx="8229600" cy="646155"/>
          </a:xfrm>
        </p:spPr>
        <p:txBody>
          <a:bodyPr>
            <a:noAutofit/>
          </a:bodyPr>
          <a:lstStyle/>
          <a:p>
            <a:pPr algn="l"/>
            <a:r>
              <a:rPr lang="en-US" sz="2400" dirty="0">
                <a:solidFill>
                  <a:srgbClr val="A50021"/>
                </a:solidFill>
                <a:latin typeface="Times New Roman" pitchFamily="18" charset="0"/>
                <a:cs typeface="Times New Roman" pitchFamily="18" charset="0"/>
              </a:rPr>
              <a:t>Data Transformation</a:t>
            </a:r>
          </a:p>
        </p:txBody>
      </p:sp>
      <p:sp>
        <p:nvSpPr>
          <p:cNvPr id="4" name="Date Placeholder 3"/>
          <p:cNvSpPr>
            <a:spLocks noGrp="1"/>
          </p:cNvSpPr>
          <p:nvPr>
            <p:ph type="dt" sz="half" idx="10"/>
          </p:nvPr>
        </p:nvSpPr>
        <p:spPr>
          <a:xfrm>
            <a:off x="7491191" y="6067769"/>
            <a:ext cx="2065310" cy="316442"/>
          </a:xfrm>
        </p:spPr>
        <p:txBody>
          <a:bodyPr/>
          <a:lstStyle/>
          <a:p>
            <a:fld id="{52BAED38-C5C6-BE41-8398-F70EA2689421}" type="datetime1">
              <a:rPr lang="en-IN" smtClean="0">
                <a:solidFill>
                  <a:srgbClr val="04617B">
                    <a:shade val="90000"/>
                  </a:srgbClr>
                </a:solidFill>
              </a:rPr>
              <a:t>01/03/23</a:t>
            </a:fld>
            <a:endParaRPr lang="en-IN" dirty="0">
              <a:solidFill>
                <a:srgbClr val="04617B">
                  <a:shade val="90000"/>
                </a:srgbClr>
              </a:solidFill>
            </a:endParaRPr>
          </a:p>
        </p:txBody>
      </p:sp>
      <p:sp>
        <p:nvSpPr>
          <p:cNvPr id="6" name="Slide Number Placeholder 5"/>
          <p:cNvSpPr>
            <a:spLocks noGrp="1"/>
          </p:cNvSpPr>
          <p:nvPr>
            <p:ph type="sldNum" sz="quarter" idx="12"/>
          </p:nvPr>
        </p:nvSpPr>
        <p:spPr>
          <a:xfrm>
            <a:off x="9752360" y="6047360"/>
            <a:ext cx="365760" cy="357263"/>
          </a:xfrm>
        </p:spPr>
        <p:txBody>
          <a:bodyPr/>
          <a:lstStyle/>
          <a:p>
            <a:fld id="{E2D238DB-7230-45D0-89A2-1890D4DEDBDF}" type="slidenum">
              <a:rPr lang="en-IN" smtClean="0">
                <a:solidFill>
                  <a:srgbClr val="04617B">
                    <a:shade val="90000"/>
                  </a:srgbClr>
                </a:solidFill>
              </a:rPr>
              <a:pPr/>
              <a:t>17</a:t>
            </a:fld>
            <a:endParaRPr lang="en-IN" dirty="0">
              <a:solidFill>
                <a:srgbClr val="04617B">
                  <a:shade val="90000"/>
                </a:srgbClr>
              </a:solidFill>
            </a:endParaRPr>
          </a:p>
        </p:txBody>
      </p:sp>
      <p:sp>
        <p:nvSpPr>
          <p:cNvPr id="3" name="TextBox 2">
            <a:extLst>
              <a:ext uri="{FF2B5EF4-FFF2-40B4-BE49-F238E27FC236}">
                <a16:creationId xmlns:a16="http://schemas.microsoft.com/office/drawing/2014/main" id="{850C2F3B-99A4-3948-986A-FAA54FCEACE4}"/>
              </a:ext>
            </a:extLst>
          </p:cNvPr>
          <p:cNvSpPr txBox="1"/>
          <p:nvPr/>
        </p:nvSpPr>
        <p:spPr>
          <a:xfrm>
            <a:off x="1810500" y="1042782"/>
            <a:ext cx="8628901" cy="954107"/>
          </a:xfrm>
          <a:prstGeom prst="rect">
            <a:avLst/>
          </a:prstGeom>
          <a:noFill/>
        </p:spPr>
        <p:txBody>
          <a:bodyPr wrap="square" rtlCol="0">
            <a:spAutoFit/>
          </a:bodyPr>
          <a:lstStyle/>
          <a:p>
            <a:pPr algn="just"/>
            <a:endParaRPr lang="en-US" sz="2800" b="1"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B88B99B-7B66-5146-9686-82E1B6D937F2}"/>
                  </a:ext>
                </a:extLst>
              </p:cNvPr>
              <p:cNvSpPr/>
              <p:nvPr/>
            </p:nvSpPr>
            <p:spPr>
              <a:xfrm>
                <a:off x="1859143" y="985630"/>
                <a:ext cx="8580257" cy="5416419"/>
              </a:xfrm>
              <a:prstGeom prst="rect">
                <a:avLst/>
              </a:prstGeom>
            </p:spPr>
            <p:txBody>
              <a:bodyPr wrap="square">
                <a:spAutoFit/>
              </a:bodyPr>
              <a:lstStyle/>
              <a:p>
                <a:pPr algn="just"/>
                <a:r>
                  <a:rPr lang="en-US" sz="2400" b="1" dirty="0">
                    <a:solidFill>
                      <a:srgbClr val="C00000"/>
                    </a:solidFill>
                    <a:latin typeface="Times New Roman" panose="02020603050405020304" pitchFamily="18" charset="0"/>
                    <a:cs typeface="Times New Roman" panose="02020603050405020304" pitchFamily="18" charset="0"/>
                  </a:rPr>
                  <a:t>4. Min-Max Normalization:</a:t>
                </a:r>
              </a:p>
              <a:p>
                <a:pPr algn="just"/>
                <a:endParaRPr lang="en-US" sz="8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Min-Max normalization performs a linear transformation on the original data.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Suppose,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𝑚</m:t>
                        </m:r>
                        <m:r>
                          <a:rPr lang="en-US" sz="2400" i="1">
                            <a:latin typeface="Cambria Math" panose="02040503050406030204" pitchFamily="18" charset="0"/>
                          </a:rPr>
                          <m:t>𝑖𝑛</m:t>
                        </m:r>
                      </m:e>
                      <m:sub>
                        <m:r>
                          <a:rPr lang="en-US" sz="2400" i="1">
                            <a:latin typeface="Cambria Math" panose="02040503050406030204" pitchFamily="18" charset="0"/>
                          </a:rPr>
                          <m:t>𝐴</m:t>
                        </m:r>
                      </m:sub>
                    </m:sSub>
                  </m:oMath>
                </a14:m>
                <a:r>
                  <a:rPr lang="en-US" sz="24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𝑚𝑎𝑥</m:t>
                        </m:r>
                      </m:e>
                      <m:sub>
                        <m:r>
                          <a:rPr lang="en-US" sz="2400" i="1">
                            <a:latin typeface="Cambria Math" panose="02040503050406030204" pitchFamily="18" charset="0"/>
                          </a:rPr>
                          <m:t>𝐴</m:t>
                        </m:r>
                      </m:sub>
                    </m:sSub>
                    <m:r>
                      <a:rPr lang="en-US" sz="2400" i="1">
                        <a:latin typeface="Cambria Math" panose="02040503050406030204" pitchFamily="18" charset="0"/>
                      </a:rPr>
                      <m:t> </m:t>
                    </m:r>
                  </m:oMath>
                </a14:m>
                <a:r>
                  <a:rPr lang="en-US" sz="2400" dirty="0">
                    <a:latin typeface="Times New Roman" panose="02020603050405020304" pitchFamily="18" charset="0"/>
                    <a:cs typeface="Times New Roman" panose="02020603050405020304" pitchFamily="18" charset="0"/>
                  </a:rPr>
                  <a:t>are the minimum and maximum values of an attribute </a:t>
                </a:r>
                <a14:m>
                  <m:oMath xmlns:m="http://schemas.openxmlformats.org/officeDocument/2006/math">
                    <m:r>
                      <a:rPr lang="en-US" sz="2400" i="1">
                        <a:latin typeface="Cambria Math" panose="02040503050406030204" pitchFamily="18" charset="0"/>
                        <a:ea typeface="Cambria Math" panose="02040503050406030204" pitchFamily="18" charset="0"/>
                        <a:cs typeface="Times New Roman" panose="02020603050405020304" pitchFamily="18" charset="0"/>
                      </a:rPr>
                      <m:t>𝐴</m:t>
                    </m:r>
                  </m:oMath>
                </a14:m>
                <a:r>
                  <a:rPr lang="en-US" sz="2400" dirty="0">
                    <a:latin typeface="Times New Roman" panose="02020603050405020304" pitchFamily="18" charset="0"/>
                    <a:cs typeface="Times New Roman" panose="02020603050405020304" pitchFamily="18" charset="0"/>
                  </a:rPr>
                  <a:t>. Min-Max normalization maps a value, </a:t>
                </a:r>
                <a14:m>
                  <m:oMath xmlns:m="http://schemas.openxmlformats.org/officeDocument/2006/math">
                    <m:r>
                      <a:rPr lang="en-US" sz="2400" i="1">
                        <a:latin typeface="Cambria Math" panose="02040503050406030204" pitchFamily="18" charset="0"/>
                        <a:ea typeface="Cambria Math" panose="02040503050406030204" pitchFamily="18" charset="0"/>
                        <a:cs typeface="Times New Roman" panose="02020603050405020304" pitchFamily="18" charset="0"/>
                      </a:rPr>
                      <m:t>𝜐</m:t>
                    </m:r>
                  </m:oMath>
                </a14:m>
                <a:r>
                  <a:rPr lang="en-US" sz="2400" dirty="0">
                    <a:latin typeface="Times New Roman" panose="02020603050405020304" pitchFamily="18" charset="0"/>
                    <a:cs typeface="Times New Roman" panose="02020603050405020304" pitchFamily="18" charset="0"/>
                  </a:rPr>
                  <a:t> of </a:t>
                </a:r>
                <a14:m>
                  <m:oMath xmlns:m="http://schemas.openxmlformats.org/officeDocument/2006/math">
                    <m:r>
                      <a:rPr lang="en-US" sz="2400" i="1">
                        <a:latin typeface="Cambria Math" panose="02040503050406030204" pitchFamily="18" charset="0"/>
                        <a:ea typeface="Cambria Math" panose="02040503050406030204" pitchFamily="18" charset="0"/>
                        <a:cs typeface="Times New Roman" panose="02020603050405020304" pitchFamily="18" charset="0"/>
                      </a:rPr>
                      <m:t>𝐴</m:t>
                    </m:r>
                  </m:oMath>
                </a14:m>
                <a:r>
                  <a:rPr lang="en-US" sz="2400" dirty="0">
                    <a:latin typeface="Times New Roman" panose="02020603050405020304" pitchFamily="18" charset="0"/>
                    <a:cs typeface="Times New Roman" panose="02020603050405020304" pitchFamily="18" charset="0"/>
                  </a:rPr>
                  <a:t> to </a:t>
                </a:r>
                <a14:m>
                  <m:oMath xmlns:m="http://schemas.openxmlformats.org/officeDocument/2006/math">
                    <m:sSup>
                      <m:s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𝜐</m:t>
                        </m:r>
                      </m:e>
                      <m:sup>
                        <m:r>
                          <a:rPr lang="en-US" sz="2400" i="1">
                            <a:latin typeface="Cambria Math" panose="02040503050406030204" pitchFamily="18" charset="0"/>
                            <a:ea typeface="Cambria Math" panose="02040503050406030204" pitchFamily="18" charset="0"/>
                            <a:cs typeface="Times New Roman" panose="02020603050405020304" pitchFamily="18" charset="0"/>
                          </a:rPr>
                          <m:t>′</m:t>
                        </m:r>
                      </m:sup>
                    </m:sSup>
                  </m:oMath>
                </a14:m>
                <a:r>
                  <a:rPr lang="en-US" sz="2400" dirty="0">
                    <a:latin typeface="Times New Roman" panose="02020603050405020304" pitchFamily="18" charset="0"/>
                    <a:cs typeface="Times New Roman" panose="02020603050405020304" pitchFamily="18" charset="0"/>
                  </a:rPr>
                  <a:t>in the range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𝑚𝑖𝑛</m:t>
                        </m:r>
                      </m:e>
                      <m:sub>
                        <m:r>
                          <a:rPr lang="en-US" sz="2400" i="1">
                            <a:latin typeface="Cambria Math" panose="02040503050406030204" pitchFamily="18" charset="0"/>
                          </a:rPr>
                          <m:t>𝐴</m:t>
                        </m:r>
                      </m:sub>
                    </m:sSub>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𝑚</m:t>
                        </m:r>
                        <m:r>
                          <a:rPr lang="en-US" sz="2400" i="1">
                            <a:latin typeface="Cambria Math" panose="02040503050406030204" pitchFamily="18" charset="0"/>
                          </a:rPr>
                          <m:t>𝑎𝑥</m:t>
                        </m:r>
                      </m:e>
                      <m:sub>
                        <m:r>
                          <a:rPr lang="en-US" sz="2400" i="1">
                            <a:latin typeface="Cambria Math" panose="02040503050406030204" pitchFamily="18" charset="0"/>
                          </a:rPr>
                          <m:t>𝐴</m:t>
                        </m:r>
                      </m:sub>
                    </m:sSub>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using the following transformation: </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𝜐</m:t>
                          </m:r>
                        </m:e>
                        <m:sup>
                          <m:r>
                            <a:rPr lang="en-US" sz="2400" i="1">
                              <a:latin typeface="Cambria Math" panose="02040503050406030204" pitchFamily="18" charset="0"/>
                              <a:ea typeface="Cambria Math" panose="02040503050406030204" pitchFamily="18" charset="0"/>
                              <a:cs typeface="Times New Roman" panose="02020603050405020304" pitchFamily="18" charset="0"/>
                            </a:rPr>
                            <m:t>′</m:t>
                          </m:r>
                        </m:sup>
                      </m:sSup>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ea typeface="Cambria Math" panose="02040503050406030204" pitchFamily="18" charset="0"/>
                              <a:cs typeface="Times New Roman" panose="02020603050405020304" pitchFamily="18" charset="0"/>
                            </a:rPr>
                            <m:t>𝜐</m:t>
                          </m:r>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𝑚𝑖𝑛</m:t>
                              </m:r>
                            </m:e>
                            <m:sub>
                              <m:r>
                                <a:rPr lang="en-US" sz="2400" i="1">
                                  <a:latin typeface="Cambria Math" panose="02040503050406030204" pitchFamily="18" charset="0"/>
                                </a:rPr>
                                <m:t>𝐴</m:t>
                              </m:r>
                            </m:sub>
                          </m:sSub>
                          <m:r>
                            <a:rPr lang="en-US" sz="2400" i="1">
                              <a:latin typeface="Cambria Math" panose="02040503050406030204" pitchFamily="18" charset="0"/>
                              <a:cs typeface="Times New Roman" panose="02020603050405020304" pitchFamily="18" charset="0"/>
                            </a:rPr>
                            <m:t>)</m:t>
                          </m:r>
                        </m:num>
                        <m:den>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𝑚𝑎𝑥</m:t>
                              </m:r>
                            </m:e>
                            <m:sub>
                              <m:r>
                                <a:rPr lang="en-US" sz="2400" i="1">
                                  <a:latin typeface="Cambria Math" panose="02040503050406030204" pitchFamily="18" charset="0"/>
                                </a:rPr>
                                <m:t>𝐴</m:t>
                              </m:r>
                            </m:sub>
                          </m:sSub>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𝑚𝑖𝑛</m:t>
                              </m:r>
                            </m:e>
                            <m:sub>
                              <m:r>
                                <a:rPr lang="en-US" sz="2400" i="1">
                                  <a:latin typeface="Cambria Math" panose="02040503050406030204" pitchFamily="18" charset="0"/>
                                </a:rPr>
                                <m:t>𝐴</m:t>
                              </m:r>
                            </m:sub>
                          </m:sSub>
                          <m:r>
                            <a:rPr lang="en-US" sz="2400" i="1">
                              <a:latin typeface="Cambria Math" panose="02040503050406030204" pitchFamily="18" charset="0"/>
                              <a:cs typeface="Times New Roman" panose="02020603050405020304" pitchFamily="18" charset="0"/>
                            </a:rPr>
                            <m:t>)</m:t>
                          </m:r>
                        </m:den>
                      </m:f>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ea typeface="Cambria Math" panose="02040503050406030204" pitchFamily="18" charset="0"/>
                          <a:cs typeface="Times New Roman" panose="02020603050405020304" pitchFamily="18" charset="0"/>
                        </a:rPr>
                        <m:t>× </m:t>
                      </m:r>
                      <m:d>
                        <m:d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𝑚𝑎𝑥</m:t>
                              </m:r>
                            </m:e>
                            <m:sub>
                              <m:r>
                                <a:rPr lang="en-US" sz="2400" i="1">
                                  <a:latin typeface="Cambria Math" panose="02040503050406030204" pitchFamily="18" charset="0"/>
                                </a:rPr>
                                <m:t>𝐴</m:t>
                              </m:r>
                            </m:sub>
                            <m:sup>
                              <m:r>
                                <a:rPr lang="en-US" sz="2400" i="1">
                                  <a:latin typeface="Cambria Math" panose="02040503050406030204" pitchFamily="18" charset="0"/>
                                </a:rPr>
                                <m:t>′</m:t>
                              </m:r>
                            </m:sup>
                          </m:sSubSup>
                          <m:r>
                            <a:rPr lang="en-US" sz="2400" i="1">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𝑚𝑖𝑛</m:t>
                              </m:r>
                            </m:e>
                            <m:sub>
                              <m:r>
                                <a:rPr lang="en-US" sz="2400" i="1">
                                  <a:latin typeface="Cambria Math" panose="02040503050406030204" pitchFamily="18" charset="0"/>
                                </a:rPr>
                                <m:t>𝐴</m:t>
                              </m:r>
                            </m:sub>
                            <m:sup>
                              <m:r>
                                <a:rPr lang="en-US" sz="2400" i="1">
                                  <a:latin typeface="Cambria Math" panose="02040503050406030204" pitchFamily="18" charset="0"/>
                                </a:rPr>
                                <m:t>′</m:t>
                              </m:r>
                            </m:sup>
                          </m:sSubSup>
                        </m:e>
                      </m:d>
                      <m:r>
                        <a:rPr lang="en-US" sz="24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𝑚𝑖𝑛</m:t>
                          </m:r>
                        </m:e>
                        <m:sub>
                          <m:r>
                            <a:rPr lang="en-US" sz="2400" i="1">
                              <a:latin typeface="Cambria Math" panose="02040503050406030204" pitchFamily="18" charset="0"/>
                            </a:rPr>
                            <m:t>𝐴</m:t>
                          </m:r>
                        </m:sub>
                      </m:sSub>
                      <m:r>
                        <a:rPr lang="en-US" sz="2400" i="1">
                          <a:latin typeface="Cambria Math" panose="02040503050406030204" pitchFamily="18" charset="0"/>
                        </a:rPr>
                        <m:t>′</m:t>
                      </m:r>
                    </m:oMath>
                  </m:oMathPara>
                </a14:m>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𝑚𝑖𝑛</m:t>
                        </m:r>
                      </m:e>
                      <m:sub>
                        <m:r>
                          <a:rPr lang="en-US" sz="2400" i="1">
                            <a:latin typeface="Cambria Math" panose="02040503050406030204" pitchFamily="18" charset="0"/>
                          </a:rPr>
                          <m:t>𝐴</m:t>
                        </m:r>
                      </m:sub>
                    </m:sSub>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𝑚</m:t>
                        </m:r>
                        <m:r>
                          <a:rPr lang="en-US" sz="2400" i="1">
                            <a:latin typeface="Cambria Math" panose="02040503050406030204" pitchFamily="18" charset="0"/>
                          </a:rPr>
                          <m:t>𝑎𝑥</m:t>
                        </m:r>
                      </m:e>
                      <m:sub>
                        <m:r>
                          <a:rPr lang="en-US" sz="2400" i="1">
                            <a:latin typeface="Cambria Math" panose="02040503050406030204" pitchFamily="18" charset="0"/>
                          </a:rPr>
                          <m:t>𝐴</m:t>
                        </m:r>
                      </m:sub>
                    </m:sSub>
                    <m:r>
                      <a:rPr lang="en-US" sz="2400" i="1">
                        <a:latin typeface="Cambria Math" panose="02040503050406030204" pitchFamily="18" charset="0"/>
                      </a:rPr>
                      <m:t>′</m:t>
                    </m:r>
                    <m:r>
                      <a:rPr lang="en-US" sz="2400" i="1">
                        <a:latin typeface="Cambria Math" panose="02040503050406030204" pitchFamily="18" charset="0"/>
                      </a:rPr>
                      <m:t>]=[0,1],</m:t>
                    </m:r>
                  </m:oMath>
                </a14:m>
                <a:r>
                  <a:rPr lang="en-US" sz="2400" dirty="0">
                    <a:latin typeface="Times New Roman" panose="02020603050405020304" pitchFamily="18" charset="0"/>
                    <a:cs typeface="Times New Roman" panose="02020603050405020304" pitchFamily="18" charset="0"/>
                  </a:rPr>
                  <a:t> then it is a special case of Min-max normalization. </a:t>
                </a:r>
                <a:endParaRPr lang="en-US" sz="2400" b="1" dirty="0">
                  <a:solidFill>
                    <a:srgbClr val="C0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mc:Choice>
        <mc:Fallback>
          <p:sp>
            <p:nvSpPr>
              <p:cNvPr id="5" name="Rectangle 4">
                <a:extLst>
                  <a:ext uri="{FF2B5EF4-FFF2-40B4-BE49-F238E27FC236}">
                    <a16:creationId xmlns:a16="http://schemas.microsoft.com/office/drawing/2014/main" id="{8B88B99B-7B66-5146-9686-82E1B6D937F2}"/>
                  </a:ext>
                </a:extLst>
              </p:cNvPr>
              <p:cNvSpPr>
                <a:spLocks noRot="1" noChangeAspect="1" noMove="1" noResize="1" noEditPoints="1" noAdjustHandles="1" noChangeArrowheads="1" noChangeShapeType="1" noTextEdit="1"/>
              </p:cNvSpPr>
              <p:nvPr/>
            </p:nvSpPr>
            <p:spPr>
              <a:xfrm>
                <a:off x="1859143" y="985630"/>
                <a:ext cx="8580257" cy="5416419"/>
              </a:xfrm>
              <a:prstGeom prst="rect">
                <a:avLst/>
              </a:prstGeom>
              <a:blipFill>
                <a:blip r:embed="rId2"/>
                <a:stretch>
                  <a:fillRect l="-1182" t="-935" r="-1034"/>
                </a:stretch>
              </a:blipFill>
            </p:spPr>
            <p:txBody>
              <a:bodyPr/>
              <a:lstStyle/>
              <a:p>
                <a:r>
                  <a:rPr lang="en-US">
                    <a:noFill/>
                  </a:rPr>
                  <a:t> </a:t>
                </a:r>
              </a:p>
            </p:txBody>
          </p:sp>
        </mc:Fallback>
      </mc:AlternateContent>
    </p:spTree>
    <p:extLst>
      <p:ext uri="{BB962C8B-B14F-4D97-AF65-F5344CB8AC3E}">
        <p14:creationId xmlns:p14="http://schemas.microsoft.com/office/powerpoint/2010/main" val="2328247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788" y="228489"/>
            <a:ext cx="8229600" cy="646155"/>
          </a:xfrm>
        </p:spPr>
        <p:txBody>
          <a:bodyPr>
            <a:noAutofit/>
          </a:bodyPr>
          <a:lstStyle/>
          <a:p>
            <a:pPr algn="l"/>
            <a:r>
              <a:rPr lang="en-US" sz="2400" dirty="0">
                <a:solidFill>
                  <a:srgbClr val="A50021"/>
                </a:solidFill>
                <a:latin typeface="Times New Roman" pitchFamily="18" charset="0"/>
                <a:cs typeface="Times New Roman" pitchFamily="18" charset="0"/>
              </a:rPr>
              <a:t>Data Transformation</a:t>
            </a:r>
          </a:p>
        </p:txBody>
      </p:sp>
      <p:sp>
        <p:nvSpPr>
          <p:cNvPr id="4" name="Date Placeholder 3"/>
          <p:cNvSpPr>
            <a:spLocks noGrp="1"/>
          </p:cNvSpPr>
          <p:nvPr>
            <p:ph type="dt" sz="half" idx="10"/>
          </p:nvPr>
        </p:nvSpPr>
        <p:spPr>
          <a:xfrm>
            <a:off x="7491191" y="6067769"/>
            <a:ext cx="2065310" cy="316442"/>
          </a:xfrm>
        </p:spPr>
        <p:txBody>
          <a:bodyPr/>
          <a:lstStyle/>
          <a:p>
            <a:fld id="{C5DD949F-BD31-274B-A39C-6ECC7F6ADF5E}" type="datetime1">
              <a:rPr lang="en-IN" smtClean="0">
                <a:solidFill>
                  <a:srgbClr val="04617B">
                    <a:shade val="90000"/>
                  </a:srgbClr>
                </a:solidFill>
              </a:rPr>
              <a:t>01/03/23</a:t>
            </a:fld>
            <a:endParaRPr lang="en-IN" dirty="0">
              <a:solidFill>
                <a:srgbClr val="04617B">
                  <a:shade val="90000"/>
                </a:srgbClr>
              </a:solidFill>
            </a:endParaRPr>
          </a:p>
        </p:txBody>
      </p:sp>
      <p:sp>
        <p:nvSpPr>
          <p:cNvPr id="6" name="Slide Number Placeholder 5"/>
          <p:cNvSpPr>
            <a:spLocks noGrp="1"/>
          </p:cNvSpPr>
          <p:nvPr>
            <p:ph type="sldNum" sz="quarter" idx="12"/>
          </p:nvPr>
        </p:nvSpPr>
        <p:spPr>
          <a:xfrm>
            <a:off x="9752360" y="6047360"/>
            <a:ext cx="365760" cy="357263"/>
          </a:xfrm>
        </p:spPr>
        <p:txBody>
          <a:bodyPr/>
          <a:lstStyle/>
          <a:p>
            <a:fld id="{E2D238DB-7230-45D0-89A2-1890D4DEDBDF}" type="slidenum">
              <a:rPr lang="en-IN" smtClean="0">
                <a:solidFill>
                  <a:srgbClr val="04617B">
                    <a:shade val="90000"/>
                  </a:srgbClr>
                </a:solidFill>
              </a:rPr>
              <a:pPr/>
              <a:t>18</a:t>
            </a:fld>
            <a:endParaRPr lang="en-IN" dirty="0">
              <a:solidFill>
                <a:srgbClr val="04617B">
                  <a:shade val="90000"/>
                </a:srgbClr>
              </a:solidFill>
            </a:endParaRPr>
          </a:p>
        </p:txBody>
      </p:sp>
      <p:sp>
        <p:nvSpPr>
          <p:cNvPr id="3" name="TextBox 2">
            <a:extLst>
              <a:ext uri="{FF2B5EF4-FFF2-40B4-BE49-F238E27FC236}">
                <a16:creationId xmlns:a16="http://schemas.microsoft.com/office/drawing/2014/main" id="{850C2F3B-99A4-3948-986A-FAA54FCEACE4}"/>
              </a:ext>
            </a:extLst>
          </p:cNvPr>
          <p:cNvSpPr txBox="1"/>
          <p:nvPr/>
        </p:nvSpPr>
        <p:spPr>
          <a:xfrm>
            <a:off x="1810500" y="1042782"/>
            <a:ext cx="8628901" cy="954107"/>
          </a:xfrm>
          <a:prstGeom prst="rect">
            <a:avLst/>
          </a:prstGeom>
          <a:noFill/>
        </p:spPr>
        <p:txBody>
          <a:bodyPr wrap="square" rtlCol="0">
            <a:spAutoFit/>
          </a:bodyPr>
          <a:lstStyle/>
          <a:p>
            <a:pPr algn="just"/>
            <a:endParaRPr lang="en-US" sz="2800" b="1"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B88B99B-7B66-5146-9686-82E1B6D937F2}"/>
                  </a:ext>
                </a:extLst>
              </p:cNvPr>
              <p:cNvSpPr/>
              <p:nvPr/>
            </p:nvSpPr>
            <p:spPr>
              <a:xfrm>
                <a:off x="1859143" y="985630"/>
                <a:ext cx="8580257" cy="5082289"/>
              </a:xfrm>
              <a:prstGeom prst="rect">
                <a:avLst/>
              </a:prstGeom>
            </p:spPr>
            <p:txBody>
              <a:bodyPr wrap="square">
                <a:spAutoFit/>
              </a:bodyPr>
              <a:lstStyle/>
              <a:p>
                <a:pPr algn="just"/>
                <a:r>
                  <a:rPr lang="en-US" sz="2400" b="1" dirty="0">
                    <a:solidFill>
                      <a:srgbClr val="C00000"/>
                    </a:solidFill>
                    <a:latin typeface="Times New Roman" panose="02020603050405020304" pitchFamily="18" charset="0"/>
                    <a:cs typeface="Times New Roman" panose="02020603050405020304" pitchFamily="18" charset="0"/>
                  </a:rPr>
                  <a:t>5. Standard Normalization:</a:t>
                </a:r>
              </a:p>
              <a:p>
                <a:pPr algn="just"/>
                <a:endParaRPr lang="en-US" sz="8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transformation is so called because it is extensively used in statistics in standardizing normal scores. </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Here, the origin is changed using the mean of the sample, and the scale is changed using the standard deviation of the sample.</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𝜐</m:t>
                          </m:r>
                        </m:e>
                        <m:sup>
                          <m:r>
                            <a:rPr lang="en-US" sz="2400" i="1">
                              <a:latin typeface="Cambria Math" panose="02040503050406030204" pitchFamily="18" charset="0"/>
                              <a:ea typeface="Cambria Math" panose="02040503050406030204" pitchFamily="18" charset="0"/>
                              <a:cs typeface="Times New Roman" panose="02020603050405020304" pitchFamily="18" charset="0"/>
                            </a:rPr>
                            <m:t>′</m:t>
                          </m:r>
                        </m:sup>
                      </m:sSup>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ea typeface="Cambria Math" panose="02040503050406030204" pitchFamily="18" charset="0"/>
                              <a:cs typeface="Times New Roman" panose="02020603050405020304" pitchFamily="18" charset="0"/>
                            </a:rPr>
                            <m:t>𝜐</m:t>
                          </m:r>
                          <m:r>
                            <a:rPr lang="en-US" sz="2400" i="1">
                              <a:latin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𝐴</m:t>
                              </m:r>
                            </m:e>
                          </m:acc>
                          <m:r>
                            <a:rPr lang="en-US" sz="2400" i="1">
                              <a:latin typeface="Cambria Math" panose="02040503050406030204" pitchFamily="18" charset="0"/>
                              <a:cs typeface="Times New Roman" panose="020206030504050203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𝐴</m:t>
                              </m:r>
                            </m:sub>
                          </m:sSub>
                        </m:den>
                      </m:f>
                    </m:oMath>
                  </m:oMathPara>
                </a14:m>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where </a:t>
                </a:r>
                <a14:m>
                  <m:oMath xmlns:m="http://schemas.openxmlformats.org/officeDocument/2006/math">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𝐴</m:t>
                        </m:r>
                      </m:e>
                    </m:acc>
                  </m:oMath>
                </a14:m>
                <a:r>
                  <a:rPr lang="en-US" sz="2400" b="1" dirty="0">
                    <a:solidFill>
                      <a:srgbClr val="C0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and</a:t>
                </a:r>
                <a:r>
                  <a:rPr lang="en-US" sz="2400" b="1"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𝐴</m:t>
                        </m:r>
                      </m:sub>
                    </m:sSub>
                  </m:oMath>
                </a14:m>
                <a:r>
                  <a:rPr lang="en-US" sz="2400" b="1" dirty="0">
                    <a:solidFill>
                      <a:srgbClr val="C0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are the mean and std for the attribute A.</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method is also alternatively termed as </a:t>
                </a:r>
                <a:r>
                  <a:rPr lang="en-US" sz="2400" dirty="0">
                    <a:solidFill>
                      <a:srgbClr val="C00000"/>
                    </a:solidFill>
                    <a:latin typeface="Times New Roman" panose="02020603050405020304" pitchFamily="18" charset="0"/>
                    <a:cs typeface="Times New Roman" panose="02020603050405020304" pitchFamily="18" charset="0"/>
                  </a:rPr>
                  <a:t>z-score normalization (zero-mean normalization)</a:t>
                </a:r>
                <a:r>
                  <a:rPr lang="en-US" sz="2400" dirty="0">
                    <a:latin typeface="Times New Roman" panose="02020603050405020304" pitchFamily="18" charset="0"/>
                    <a:cs typeface="Times New Roman" panose="02020603050405020304" pitchFamily="18" charset="0"/>
                  </a:rPr>
                  <a:t> and the transformed values are called z-scores.</a:t>
                </a:r>
              </a:p>
            </p:txBody>
          </p:sp>
        </mc:Choice>
        <mc:Fallback>
          <p:sp>
            <p:nvSpPr>
              <p:cNvPr id="5" name="Rectangle 4">
                <a:extLst>
                  <a:ext uri="{FF2B5EF4-FFF2-40B4-BE49-F238E27FC236}">
                    <a16:creationId xmlns:a16="http://schemas.microsoft.com/office/drawing/2014/main" id="{8B88B99B-7B66-5146-9686-82E1B6D937F2}"/>
                  </a:ext>
                </a:extLst>
              </p:cNvPr>
              <p:cNvSpPr>
                <a:spLocks noRot="1" noChangeAspect="1" noMove="1" noResize="1" noEditPoints="1" noAdjustHandles="1" noChangeArrowheads="1" noChangeShapeType="1" noTextEdit="1"/>
              </p:cNvSpPr>
              <p:nvPr/>
            </p:nvSpPr>
            <p:spPr>
              <a:xfrm>
                <a:off x="1859143" y="985630"/>
                <a:ext cx="8580257" cy="5082289"/>
              </a:xfrm>
              <a:prstGeom prst="rect">
                <a:avLst/>
              </a:prstGeom>
              <a:blipFill>
                <a:blip r:embed="rId2"/>
                <a:stretch>
                  <a:fillRect l="-1182" t="-998" r="-1034" b="-1746"/>
                </a:stretch>
              </a:blipFill>
            </p:spPr>
            <p:txBody>
              <a:bodyPr/>
              <a:lstStyle/>
              <a:p>
                <a:r>
                  <a:rPr lang="en-US">
                    <a:noFill/>
                  </a:rPr>
                  <a:t> </a:t>
                </a:r>
              </a:p>
            </p:txBody>
          </p:sp>
        </mc:Fallback>
      </mc:AlternateContent>
    </p:spTree>
    <p:extLst>
      <p:ext uri="{BB962C8B-B14F-4D97-AF65-F5344CB8AC3E}">
        <p14:creationId xmlns:p14="http://schemas.microsoft.com/office/powerpoint/2010/main" val="1465728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788" y="228489"/>
            <a:ext cx="8229600" cy="646155"/>
          </a:xfrm>
        </p:spPr>
        <p:txBody>
          <a:bodyPr>
            <a:noAutofit/>
          </a:bodyPr>
          <a:lstStyle/>
          <a:p>
            <a:pPr algn="l"/>
            <a:r>
              <a:rPr lang="en-US" sz="2400" dirty="0">
                <a:solidFill>
                  <a:srgbClr val="A50021"/>
                </a:solidFill>
                <a:latin typeface="Times New Roman" pitchFamily="18" charset="0"/>
                <a:cs typeface="Times New Roman" pitchFamily="18" charset="0"/>
              </a:rPr>
              <a:t>Data Transformation</a:t>
            </a:r>
          </a:p>
        </p:txBody>
      </p:sp>
      <p:sp>
        <p:nvSpPr>
          <p:cNvPr id="4" name="Date Placeholder 3"/>
          <p:cNvSpPr>
            <a:spLocks noGrp="1"/>
          </p:cNvSpPr>
          <p:nvPr>
            <p:ph type="dt" sz="half" idx="10"/>
          </p:nvPr>
        </p:nvSpPr>
        <p:spPr>
          <a:xfrm>
            <a:off x="7491191" y="6067769"/>
            <a:ext cx="2065310" cy="316442"/>
          </a:xfrm>
        </p:spPr>
        <p:txBody>
          <a:bodyPr/>
          <a:lstStyle/>
          <a:p>
            <a:fld id="{FB90ABE3-0E69-ED44-9F68-BC0A337C87E7}" type="datetime1">
              <a:rPr lang="en-IN" smtClean="0">
                <a:solidFill>
                  <a:srgbClr val="04617B">
                    <a:shade val="90000"/>
                  </a:srgbClr>
                </a:solidFill>
              </a:rPr>
              <a:t>01/03/23</a:t>
            </a:fld>
            <a:endParaRPr lang="en-IN" dirty="0">
              <a:solidFill>
                <a:srgbClr val="04617B">
                  <a:shade val="90000"/>
                </a:srgbClr>
              </a:solidFill>
            </a:endParaRPr>
          </a:p>
        </p:txBody>
      </p:sp>
      <p:sp>
        <p:nvSpPr>
          <p:cNvPr id="6" name="Slide Number Placeholder 5"/>
          <p:cNvSpPr>
            <a:spLocks noGrp="1"/>
          </p:cNvSpPr>
          <p:nvPr>
            <p:ph type="sldNum" sz="quarter" idx="12"/>
          </p:nvPr>
        </p:nvSpPr>
        <p:spPr>
          <a:xfrm>
            <a:off x="9752360" y="6047360"/>
            <a:ext cx="365760" cy="357263"/>
          </a:xfrm>
        </p:spPr>
        <p:txBody>
          <a:bodyPr/>
          <a:lstStyle/>
          <a:p>
            <a:fld id="{E2D238DB-7230-45D0-89A2-1890D4DEDBDF}" type="slidenum">
              <a:rPr lang="en-IN" smtClean="0">
                <a:solidFill>
                  <a:srgbClr val="04617B">
                    <a:shade val="90000"/>
                  </a:srgbClr>
                </a:solidFill>
              </a:rPr>
              <a:pPr/>
              <a:t>19</a:t>
            </a:fld>
            <a:endParaRPr lang="en-IN" dirty="0">
              <a:solidFill>
                <a:srgbClr val="04617B">
                  <a:shade val="90000"/>
                </a:srgbClr>
              </a:solidFill>
            </a:endParaRPr>
          </a:p>
        </p:txBody>
      </p:sp>
      <p:sp>
        <p:nvSpPr>
          <p:cNvPr id="3" name="TextBox 2">
            <a:extLst>
              <a:ext uri="{FF2B5EF4-FFF2-40B4-BE49-F238E27FC236}">
                <a16:creationId xmlns:a16="http://schemas.microsoft.com/office/drawing/2014/main" id="{850C2F3B-99A4-3948-986A-FAA54FCEACE4}"/>
              </a:ext>
            </a:extLst>
          </p:cNvPr>
          <p:cNvSpPr txBox="1"/>
          <p:nvPr/>
        </p:nvSpPr>
        <p:spPr>
          <a:xfrm>
            <a:off x="1810500" y="1042782"/>
            <a:ext cx="8628901" cy="954107"/>
          </a:xfrm>
          <a:prstGeom prst="rect">
            <a:avLst/>
          </a:prstGeom>
          <a:noFill/>
        </p:spPr>
        <p:txBody>
          <a:bodyPr wrap="square" rtlCol="0">
            <a:spAutoFit/>
          </a:bodyPr>
          <a:lstStyle/>
          <a:p>
            <a:pPr algn="just"/>
            <a:endParaRPr lang="en-US" sz="2800" b="1"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8B88B99B-7B66-5146-9686-82E1B6D937F2}"/>
                  </a:ext>
                </a:extLst>
              </p:cNvPr>
              <p:cNvSpPr/>
              <p:nvPr/>
            </p:nvSpPr>
            <p:spPr>
              <a:xfrm>
                <a:off x="1859143" y="985630"/>
                <a:ext cx="8580257" cy="4183389"/>
              </a:xfrm>
              <a:prstGeom prst="rect">
                <a:avLst/>
              </a:prstGeom>
            </p:spPr>
            <p:txBody>
              <a:bodyPr wrap="square">
                <a:spAutoFit/>
              </a:bodyPr>
              <a:lstStyle/>
              <a:p>
                <a:pPr algn="just"/>
                <a:r>
                  <a:rPr lang="en-US" sz="2400" b="1" dirty="0">
                    <a:solidFill>
                      <a:srgbClr val="C00000"/>
                    </a:solidFill>
                    <a:latin typeface="Times New Roman" panose="02020603050405020304" pitchFamily="18" charset="0"/>
                    <a:cs typeface="Times New Roman" panose="02020603050405020304" pitchFamily="18" charset="0"/>
                  </a:rPr>
                  <a:t>5. Standard Normalization:</a:t>
                </a:r>
              </a:p>
              <a:p>
                <a:pPr algn="just"/>
                <a:endParaRPr lang="en-US" sz="1000" b="1" dirty="0">
                  <a:solidFill>
                    <a:srgbClr val="C00000"/>
                  </a:solidFill>
                  <a:latin typeface="Times New Roman" panose="02020603050405020304" pitchFamily="18" charset="0"/>
                  <a:cs typeface="Times New Roman" panose="02020603050405020304" pitchFamily="18" charset="0"/>
                </a:endParaRPr>
              </a:p>
              <a:p>
                <a:pPr algn="just"/>
                <a:r>
                  <a:rPr lang="en-US" sz="2400" b="1" dirty="0">
                    <a:solidFill>
                      <a:srgbClr val="C00000"/>
                    </a:solidFill>
                    <a:latin typeface="Times New Roman" panose="02020603050405020304" pitchFamily="18" charset="0"/>
                    <a:cs typeface="Times New Roman" panose="02020603050405020304" pitchFamily="18" charset="0"/>
                  </a:rPr>
                  <a:t>Example: </a:t>
                </a:r>
                <a:r>
                  <a:rPr lang="en-US" sz="2400" dirty="0">
                    <a:latin typeface="Times New Roman" panose="02020603050405020304" pitchFamily="18" charset="0"/>
                    <a:cs typeface="Times New Roman" panose="02020603050405020304" pitchFamily="18" charset="0"/>
                  </a:rPr>
                  <a:t>Given X = {32, 80, 56, 75, 69, 26, 44, 50}. Apply the standard normalization.</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Here, the mean </a:t>
                </a:r>
                <a14:m>
                  <m:oMath xmlns:m="http://schemas.openxmlformats.org/officeDocument/2006/math">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𝐴</m:t>
                        </m:r>
                      </m:e>
                    </m:acc>
                    <m:r>
                      <a:rPr lang="en-US" sz="2400" i="1">
                        <a:latin typeface="Cambria Math" panose="02040503050406030204" pitchFamily="18" charset="0"/>
                        <a:cs typeface="Times New Roman" panose="02020603050405020304" pitchFamily="18" charset="0"/>
                      </a:rPr>
                      <m:t>=54, </m:t>
                    </m:r>
                    <m:sSubSup>
                      <m:sSubSupPr>
                        <m:ctrlPr>
                          <a:rPr lang="en-US" sz="2400" i="1">
                            <a:latin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a:latin typeface="Cambria Math" panose="02040503050406030204" pitchFamily="18" charset="0"/>
                            <a:cs typeface="Times New Roman" panose="02020603050405020304" pitchFamily="18" charset="0"/>
                          </a:rPr>
                          <m:t>𝐴</m:t>
                        </m:r>
                      </m:sub>
                      <m:sup>
                        <m:r>
                          <a:rPr lang="en-US" sz="2400" i="1">
                            <a:latin typeface="Cambria Math" panose="02040503050406030204" pitchFamily="18" charset="0"/>
                            <a:cs typeface="Times New Roman" panose="02020603050405020304" pitchFamily="18" charset="0"/>
                          </a:rPr>
                          <m:t>2</m:t>
                        </m:r>
                      </m:sup>
                    </m:sSubSup>
                    <m:r>
                      <a:rPr lang="en-US" sz="2400" i="1">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390. Thus the z-scores are</a:t>
                </a:r>
              </a:p>
              <a:p>
                <a:pPr algn="just"/>
                <a14:m>
                  <m:oMath xmlns:m="http://schemas.openxmlformats.org/officeDocument/2006/math">
                    <m:sSup>
                      <m:sSup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400" i="1">
                            <a:latin typeface="Cambria Math" panose="02040503050406030204" pitchFamily="18" charset="0"/>
                            <a:ea typeface="Cambria Math" panose="02040503050406030204" pitchFamily="18" charset="0"/>
                            <a:cs typeface="Times New Roman" panose="02020603050405020304" pitchFamily="18" charset="0"/>
                          </a:rPr>
                          <m:t>𝜐</m:t>
                        </m:r>
                      </m:e>
                      <m:sup>
                        <m:r>
                          <a:rPr lang="en-US" sz="2400" i="1">
                            <a:latin typeface="Cambria Math" panose="02040503050406030204" pitchFamily="18" charset="0"/>
                            <a:ea typeface="Cambria Math" panose="02040503050406030204" pitchFamily="18" charset="0"/>
                            <a:cs typeface="Times New Roman" panose="02020603050405020304" pitchFamily="18" charset="0"/>
                          </a:rPr>
                          <m:t>′</m:t>
                        </m:r>
                      </m:sup>
                    </m:sSup>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ea typeface="Cambria Math" panose="02040503050406030204" pitchFamily="18" charset="0"/>
                            <a:cs typeface="Times New Roman" panose="02020603050405020304" pitchFamily="18" charset="0"/>
                          </a:rPr>
                          <m:t>𝜐</m:t>
                        </m:r>
                        <m:r>
                          <a:rPr lang="en-US" sz="2400" i="1">
                            <a:latin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𝐴</m:t>
                            </m:r>
                          </m:e>
                        </m:acc>
                        <m:r>
                          <a:rPr lang="en-US" sz="2400" i="1">
                            <a:latin typeface="Cambria Math" panose="02040503050406030204" pitchFamily="18" charset="0"/>
                            <a:cs typeface="Times New Roman" panose="02020603050405020304" pitchFamily="18" charset="0"/>
                          </a:rPr>
                          <m:t>)</m:t>
                        </m:r>
                      </m:num>
                      <m:den>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𝜎</m:t>
                            </m:r>
                          </m:e>
                          <m:sub>
                            <m:r>
                              <a:rPr lang="en-US" sz="2400" i="1">
                                <a:latin typeface="Cambria Math" panose="02040503050406030204" pitchFamily="18" charset="0"/>
                              </a:rPr>
                              <m:t>𝐴</m:t>
                            </m:r>
                          </m:sub>
                        </m:sSub>
                      </m:den>
                    </m:f>
                  </m:oMath>
                </a14:m>
                <a:r>
                  <a:rPr lang="en-US" sz="2400" dirty="0">
                    <a:latin typeface="Times New Roman" panose="02020603050405020304" pitchFamily="18" charset="0"/>
                    <a:cs typeface="Times New Roman" panose="02020603050405020304" pitchFamily="18" charset="0"/>
                  </a:rPr>
                  <a:t> = {-1.1140133  1.3165612  0.1012739  1.0633763  0.7595545 -1.4178351 -0.5063697 -0.2025479}</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solidFill>
                      <a:srgbClr val="C00000"/>
                    </a:solidFill>
                    <a:latin typeface="Times New Roman" panose="02020603050405020304" pitchFamily="18" charset="0"/>
                    <a:cs typeface="Times New Roman" panose="02020603050405020304" pitchFamily="18" charset="0"/>
                  </a:rPr>
                  <a:t>Note: </a:t>
                </a:r>
                <a:r>
                  <a:rPr lang="en-US" sz="2400" dirty="0">
                    <a:latin typeface="Times New Roman" panose="02020603050405020304" pitchFamily="18" charset="0"/>
                    <a:cs typeface="Times New Roman" panose="02020603050405020304" pitchFamily="18" charset="0"/>
                  </a:rPr>
                  <a:t>It is very interesting to note that z-scores will always lie in the interval [-3, +3]</a:t>
                </a:r>
              </a:p>
            </p:txBody>
          </p:sp>
        </mc:Choice>
        <mc:Fallback>
          <p:sp>
            <p:nvSpPr>
              <p:cNvPr id="5" name="Rectangle 4">
                <a:extLst>
                  <a:ext uri="{FF2B5EF4-FFF2-40B4-BE49-F238E27FC236}">
                    <a16:creationId xmlns:a16="http://schemas.microsoft.com/office/drawing/2014/main" id="{8B88B99B-7B66-5146-9686-82E1B6D937F2}"/>
                  </a:ext>
                </a:extLst>
              </p:cNvPr>
              <p:cNvSpPr>
                <a:spLocks noRot="1" noChangeAspect="1" noMove="1" noResize="1" noEditPoints="1" noAdjustHandles="1" noChangeArrowheads="1" noChangeShapeType="1" noTextEdit="1"/>
              </p:cNvSpPr>
              <p:nvPr/>
            </p:nvSpPr>
            <p:spPr>
              <a:xfrm>
                <a:off x="1859143" y="985630"/>
                <a:ext cx="8580257" cy="4183389"/>
              </a:xfrm>
              <a:prstGeom prst="rect">
                <a:avLst/>
              </a:prstGeom>
              <a:blipFill>
                <a:blip r:embed="rId2"/>
                <a:stretch>
                  <a:fillRect l="-1182" t="-1208" r="-1034" b="-2115"/>
                </a:stretch>
              </a:blipFill>
            </p:spPr>
            <p:txBody>
              <a:bodyPr/>
              <a:lstStyle/>
              <a:p>
                <a:r>
                  <a:rPr lang="en-US">
                    <a:noFill/>
                  </a:rPr>
                  <a:t> </a:t>
                </a:r>
              </a:p>
            </p:txBody>
          </p:sp>
        </mc:Fallback>
      </mc:AlternateContent>
    </p:spTree>
    <p:extLst>
      <p:ext uri="{BB962C8B-B14F-4D97-AF65-F5344CB8AC3E}">
        <p14:creationId xmlns:p14="http://schemas.microsoft.com/office/powerpoint/2010/main" val="1596198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10515600" cy="930275"/>
          </a:xfrm>
        </p:spPr>
        <p:txBody>
          <a:bodyPr/>
          <a:lstStyle/>
          <a:p>
            <a:r>
              <a:rPr lang="en-US" dirty="0"/>
              <a:t>Features</a:t>
            </a:r>
          </a:p>
        </p:txBody>
      </p:sp>
      <p:sp>
        <p:nvSpPr>
          <p:cNvPr id="3" name="Content Placeholder 2"/>
          <p:cNvSpPr>
            <a:spLocks noGrp="1"/>
          </p:cNvSpPr>
          <p:nvPr>
            <p:ph idx="1"/>
          </p:nvPr>
        </p:nvSpPr>
        <p:spPr>
          <a:xfrm>
            <a:off x="381000" y="1082675"/>
            <a:ext cx="11582400" cy="4876800"/>
          </a:xfrm>
        </p:spPr>
        <p:txBody>
          <a:bodyPr>
            <a:normAutofit/>
          </a:bodyPr>
          <a:lstStyle/>
          <a:p>
            <a:pPr algn="just"/>
            <a:r>
              <a:rPr lang="en-IN" dirty="0">
                <a:latin typeface="Times New Roman" panose="02020603050405020304" pitchFamily="18" charset="0"/>
                <a:cs typeface="Times New Roman" panose="02020603050405020304" pitchFamily="18" charset="0"/>
              </a:rPr>
              <a:t>The purpose of a BCI is to </a:t>
            </a:r>
            <a:r>
              <a:rPr lang="en-IN" b="1" dirty="0">
                <a:solidFill>
                  <a:srgbClr val="C00000"/>
                </a:solidFill>
                <a:latin typeface="Times New Roman" panose="02020603050405020304" pitchFamily="18" charset="0"/>
                <a:cs typeface="Times New Roman" panose="02020603050405020304" pitchFamily="18" charset="0"/>
              </a:rPr>
              <a:t>detect and quantify characteristics of brain signals </a:t>
            </a:r>
            <a:r>
              <a:rPr lang="en-IN" dirty="0">
                <a:latin typeface="Times New Roman" panose="02020603050405020304" pitchFamily="18" charset="0"/>
                <a:cs typeface="Times New Roman" panose="02020603050405020304" pitchFamily="18" charset="0"/>
              </a:rPr>
              <a:t>that indicate what the user wants the BCI to do, to translate these measurements in real time into the desired device commands, and to provide concurrent feedback to the user. </a:t>
            </a:r>
          </a:p>
          <a:p>
            <a:pPr algn="just"/>
            <a:r>
              <a:rPr lang="en-IN" dirty="0">
                <a:latin typeface="Times New Roman" panose="02020603050405020304" pitchFamily="18" charset="0"/>
                <a:cs typeface="Times New Roman" panose="02020603050405020304" pitchFamily="18" charset="0"/>
              </a:rPr>
              <a:t>The brain-signal characteristics used for this purpose are called </a:t>
            </a:r>
            <a:r>
              <a:rPr lang="en-IN" b="1" i="1" dirty="0">
                <a:solidFill>
                  <a:srgbClr val="C00000"/>
                </a:solidFill>
                <a:latin typeface="Times New Roman" panose="02020603050405020304" pitchFamily="18" charset="0"/>
                <a:cs typeface="Times New Roman" panose="02020603050405020304" pitchFamily="18" charset="0"/>
              </a:rPr>
              <a:t>signal features</a:t>
            </a:r>
            <a:r>
              <a:rPr lang="en-IN" b="1" dirty="0">
                <a:solidFill>
                  <a:srgbClr val="C00000"/>
                </a:solidFill>
                <a:latin typeface="Times New Roman" panose="02020603050405020304" pitchFamily="18" charset="0"/>
                <a:cs typeface="Times New Roman" panose="02020603050405020304" pitchFamily="18" charset="0"/>
              </a:rPr>
              <a:t>, or simply </a:t>
            </a:r>
            <a:r>
              <a:rPr lang="en-IN" b="1" i="1" dirty="0">
                <a:solidFill>
                  <a:srgbClr val="C00000"/>
                </a:solidFill>
                <a:latin typeface="Times New Roman" panose="02020603050405020304" pitchFamily="18" charset="0"/>
                <a:cs typeface="Times New Roman" panose="02020603050405020304" pitchFamily="18" charset="0"/>
              </a:rPr>
              <a:t>features</a:t>
            </a:r>
            <a:r>
              <a:rPr lang="en-IN" dirty="0">
                <a:latin typeface="Times New Roman" panose="02020603050405020304" pitchFamily="18" charset="0"/>
                <a:cs typeface="Times New Roman" panose="02020603050405020304" pitchFamily="18" charset="0"/>
              </a:rPr>
              <a:t>. </a:t>
            </a:r>
          </a:p>
          <a:p>
            <a:pPr algn="just"/>
            <a:r>
              <a:rPr lang="en-IN" b="1" i="1" dirty="0">
                <a:solidFill>
                  <a:srgbClr val="C00000"/>
                </a:solidFill>
                <a:latin typeface="Times New Roman" panose="02020603050405020304" pitchFamily="18" charset="0"/>
                <a:cs typeface="Times New Roman" panose="02020603050405020304" pitchFamily="18" charset="0"/>
              </a:rPr>
              <a:t>Feature extraction</a:t>
            </a:r>
            <a:r>
              <a:rPr lang="en-IN" i="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is the process of distinguishing the pertinent signal characteristics from extraneous content and representing them in a compact and/or meaningful form, amenable to interpretation by a human or computer. </a:t>
            </a:r>
          </a:p>
        </p:txBody>
      </p:sp>
      <p:sp>
        <p:nvSpPr>
          <p:cNvPr id="4" name="Date Placeholder 3">
            <a:extLst>
              <a:ext uri="{FF2B5EF4-FFF2-40B4-BE49-F238E27FC236}">
                <a16:creationId xmlns:a16="http://schemas.microsoft.com/office/drawing/2014/main" id="{E875C230-401D-7250-4B99-D91A7856316D}"/>
              </a:ext>
            </a:extLst>
          </p:cNvPr>
          <p:cNvSpPr>
            <a:spLocks noGrp="1"/>
          </p:cNvSpPr>
          <p:nvPr>
            <p:ph type="dt" sz="half" idx="10"/>
          </p:nvPr>
        </p:nvSpPr>
        <p:spPr/>
        <p:txBody>
          <a:bodyPr/>
          <a:lstStyle/>
          <a:p>
            <a:fld id="{224AE421-EDA4-DC4E-8382-AC4F542A12DF}" type="datetime1">
              <a:rPr lang="en-IN" smtClean="0">
                <a:solidFill>
                  <a:prstClr val="black">
                    <a:tint val="75000"/>
                  </a:prstClr>
                </a:solidFill>
              </a:rPr>
              <a:t>01/03/23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EA60D25C-7F86-2665-5C8D-B0DFAD349FD2}"/>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2366340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7788" y="228489"/>
            <a:ext cx="8229600" cy="646155"/>
          </a:xfrm>
        </p:spPr>
        <p:txBody>
          <a:bodyPr>
            <a:noAutofit/>
          </a:bodyPr>
          <a:lstStyle/>
          <a:p>
            <a:pPr algn="l"/>
            <a:r>
              <a:rPr lang="en-US" sz="2400" dirty="0">
                <a:solidFill>
                  <a:srgbClr val="A50021"/>
                </a:solidFill>
                <a:latin typeface="Times New Roman" pitchFamily="18" charset="0"/>
                <a:cs typeface="Times New Roman" pitchFamily="18" charset="0"/>
              </a:rPr>
              <a:t>Data Transformation</a:t>
            </a:r>
          </a:p>
        </p:txBody>
      </p:sp>
      <p:sp>
        <p:nvSpPr>
          <p:cNvPr id="4" name="Date Placeholder 3"/>
          <p:cNvSpPr>
            <a:spLocks noGrp="1"/>
          </p:cNvSpPr>
          <p:nvPr>
            <p:ph type="dt" sz="half" idx="10"/>
          </p:nvPr>
        </p:nvSpPr>
        <p:spPr>
          <a:xfrm>
            <a:off x="7491191" y="6067769"/>
            <a:ext cx="2065310" cy="316442"/>
          </a:xfrm>
        </p:spPr>
        <p:txBody>
          <a:bodyPr/>
          <a:lstStyle/>
          <a:p>
            <a:fld id="{FEC72CE3-7D17-9F44-B964-745DFA278846}" type="datetime1">
              <a:rPr lang="en-IN" smtClean="0">
                <a:solidFill>
                  <a:srgbClr val="04617B">
                    <a:shade val="90000"/>
                  </a:srgbClr>
                </a:solidFill>
              </a:rPr>
              <a:t>01/03/23</a:t>
            </a:fld>
            <a:endParaRPr lang="en-IN" dirty="0">
              <a:solidFill>
                <a:srgbClr val="04617B">
                  <a:shade val="90000"/>
                </a:srgbClr>
              </a:solidFill>
            </a:endParaRPr>
          </a:p>
        </p:txBody>
      </p:sp>
      <p:sp>
        <p:nvSpPr>
          <p:cNvPr id="6" name="Slide Number Placeholder 5"/>
          <p:cNvSpPr>
            <a:spLocks noGrp="1"/>
          </p:cNvSpPr>
          <p:nvPr>
            <p:ph type="sldNum" sz="quarter" idx="12"/>
          </p:nvPr>
        </p:nvSpPr>
        <p:spPr>
          <a:xfrm>
            <a:off x="9752360" y="6047360"/>
            <a:ext cx="365760" cy="357263"/>
          </a:xfrm>
        </p:spPr>
        <p:txBody>
          <a:bodyPr/>
          <a:lstStyle/>
          <a:p>
            <a:fld id="{E2D238DB-7230-45D0-89A2-1890D4DEDBDF}" type="slidenum">
              <a:rPr lang="en-IN" smtClean="0">
                <a:solidFill>
                  <a:srgbClr val="04617B">
                    <a:shade val="90000"/>
                  </a:srgbClr>
                </a:solidFill>
              </a:rPr>
              <a:pPr/>
              <a:t>20</a:t>
            </a:fld>
            <a:endParaRPr lang="en-IN" dirty="0">
              <a:solidFill>
                <a:srgbClr val="04617B">
                  <a:shade val="90000"/>
                </a:srgbClr>
              </a:solidFill>
            </a:endParaRPr>
          </a:p>
        </p:txBody>
      </p:sp>
      <p:sp>
        <p:nvSpPr>
          <p:cNvPr id="3" name="TextBox 2">
            <a:extLst>
              <a:ext uri="{FF2B5EF4-FFF2-40B4-BE49-F238E27FC236}">
                <a16:creationId xmlns:a16="http://schemas.microsoft.com/office/drawing/2014/main" id="{850C2F3B-99A4-3948-986A-FAA54FCEACE4}"/>
              </a:ext>
            </a:extLst>
          </p:cNvPr>
          <p:cNvSpPr txBox="1"/>
          <p:nvPr/>
        </p:nvSpPr>
        <p:spPr>
          <a:xfrm>
            <a:off x="1810500" y="1042782"/>
            <a:ext cx="8628901" cy="954107"/>
          </a:xfrm>
          <a:prstGeom prst="rect">
            <a:avLst/>
          </a:prstGeom>
          <a:noFill/>
        </p:spPr>
        <p:txBody>
          <a:bodyPr wrap="square" rtlCol="0">
            <a:spAutoFit/>
          </a:bodyPr>
          <a:lstStyle/>
          <a:p>
            <a:pPr algn="just"/>
            <a:endParaRPr lang="en-US" sz="2800" b="1"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B88B99B-7B66-5146-9686-82E1B6D937F2}"/>
              </a:ext>
            </a:extLst>
          </p:cNvPr>
          <p:cNvSpPr/>
          <p:nvPr/>
        </p:nvSpPr>
        <p:spPr>
          <a:xfrm>
            <a:off x="1859143" y="985629"/>
            <a:ext cx="8580257" cy="3200876"/>
          </a:xfrm>
          <a:prstGeom prst="rect">
            <a:avLst/>
          </a:prstGeom>
        </p:spPr>
        <p:txBody>
          <a:bodyPr wrap="square">
            <a:spAutoFit/>
          </a:bodyPr>
          <a:lstStyle/>
          <a:p>
            <a:pPr algn="just"/>
            <a:r>
              <a:rPr lang="en-US" sz="2400" b="1" dirty="0">
                <a:solidFill>
                  <a:srgbClr val="C00000"/>
                </a:solidFill>
                <a:latin typeface="Times New Roman" panose="02020603050405020304" pitchFamily="18" charset="0"/>
                <a:cs typeface="Times New Roman" panose="02020603050405020304" pitchFamily="18" charset="0"/>
              </a:rPr>
              <a:t>6. Decimal Scaling:</a:t>
            </a:r>
          </a:p>
          <a:p>
            <a:pPr algn="just"/>
            <a:endParaRPr lang="en-US" sz="1000" b="1" dirty="0">
              <a:solidFill>
                <a:srgbClr val="C00000"/>
              </a:solidFill>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This data transformation method is same as the “change of scale” method by either scale up or scale down.</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Here j represents movement of decimal points. Decided based on the maximum value in the data.</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B607DC48-9A56-9742-93C1-1202740B09D0}"/>
                  </a:ext>
                </a:extLst>
              </p:cNvPr>
              <p:cNvSpPr/>
              <p:nvPr/>
            </p:nvSpPr>
            <p:spPr>
              <a:xfrm>
                <a:off x="5324511" y="2450833"/>
                <a:ext cx="1396151" cy="727443"/>
              </a:xfrm>
              <a:prstGeom prst="rect">
                <a:avLst/>
              </a:prstGeom>
            </p:spPr>
            <p:txBody>
              <a:bodyPr wrap="none">
                <a:spAutoFit/>
              </a:bodyPr>
              <a:lstStyle/>
              <a:p>
                <a:pPr lvl="0" algn="just"/>
                <a14:m>
                  <m:oMathPara xmlns:m="http://schemas.openxmlformats.org/officeDocument/2006/math">
                    <m:oMathParaPr>
                      <m:jc m:val="centerGroup"/>
                    </m:oMathParaPr>
                    <m:oMath xmlns:m="http://schemas.openxmlformats.org/officeDocument/2006/math">
                      <m:sSup>
                        <m:sSupPr>
                          <m:ctrlPr>
                            <a:rPr lang="en-US" sz="2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2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𝜐</m:t>
                          </m:r>
                        </m:e>
                        <m:sup>
                          <m:r>
                            <a:rPr lang="en-US" sz="2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sup>
                      </m:sSup>
                      <m:r>
                        <a:rPr lang="en-US" sz="2400" i="1">
                          <a:solidFill>
                            <a:srgbClr val="000000"/>
                          </a:solidFill>
                          <a:latin typeface="Cambria Math" panose="02040503050406030204" pitchFamily="18" charset="0"/>
                          <a:cs typeface="Times New Roman" panose="02020603050405020304" pitchFamily="18" charset="0"/>
                        </a:rPr>
                        <m:t>=</m:t>
                      </m:r>
                      <m:f>
                        <m:fPr>
                          <m:ctrlPr>
                            <a:rPr lang="en-US" sz="2400" i="1">
                              <a:solidFill>
                                <a:srgbClr val="000000"/>
                              </a:solidFill>
                              <a:latin typeface="Cambria Math" panose="02040503050406030204" pitchFamily="18" charset="0"/>
                              <a:cs typeface="Times New Roman" panose="02020603050405020304" pitchFamily="18" charset="0"/>
                            </a:rPr>
                          </m:ctrlPr>
                        </m:fPr>
                        <m:num>
                          <m:r>
                            <a:rPr lang="en-US" sz="2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𝜐</m:t>
                          </m:r>
                        </m:num>
                        <m:den>
                          <m:sSup>
                            <m:sSupPr>
                              <m:ctrlPr>
                                <a:rPr lang="en-US" sz="2400" i="1">
                                  <a:solidFill>
                                    <a:srgbClr val="000000"/>
                                  </a:solidFill>
                                  <a:latin typeface="Cambria Math" panose="02040503050406030204" pitchFamily="18" charset="0"/>
                                </a:rPr>
                              </m:ctrlPr>
                            </m:sSupPr>
                            <m:e>
                              <m:r>
                                <a:rPr lang="en-US" sz="2400" i="1">
                                  <a:solidFill>
                                    <a:srgbClr val="000000"/>
                                  </a:solidFill>
                                  <a:latin typeface="Cambria Math" panose="02040503050406030204" pitchFamily="18" charset="0"/>
                                </a:rPr>
                                <m:t>10</m:t>
                              </m:r>
                            </m:e>
                            <m:sup>
                              <m:r>
                                <a:rPr lang="en-US" sz="2400" i="1">
                                  <a:solidFill>
                                    <a:srgbClr val="000000"/>
                                  </a:solidFill>
                                  <a:latin typeface="Cambria Math" panose="02040503050406030204" pitchFamily="18" charset="0"/>
                                </a:rPr>
                                <m:t>𝑗</m:t>
                              </m:r>
                            </m:sup>
                          </m:sSup>
                        </m:den>
                      </m:f>
                    </m:oMath>
                  </m:oMathPara>
                </a14:m>
                <a:endParaRPr lang="en-US" sz="2400" dirty="0">
                  <a:solidFill>
                    <a:srgbClr val="000000"/>
                  </a:solidFill>
                  <a:latin typeface="Times New Roman" panose="02020603050405020304" pitchFamily="18" charset="0"/>
                  <a:cs typeface="Times New Roman" panose="02020603050405020304" pitchFamily="18" charset="0"/>
                </a:endParaRPr>
              </a:p>
            </p:txBody>
          </p:sp>
        </mc:Choice>
        <mc:Fallback>
          <p:sp>
            <p:nvSpPr>
              <p:cNvPr id="7" name="Rectangle 6">
                <a:extLst>
                  <a:ext uri="{FF2B5EF4-FFF2-40B4-BE49-F238E27FC236}">
                    <a16:creationId xmlns:a16="http://schemas.microsoft.com/office/drawing/2014/main" id="{B607DC48-9A56-9742-93C1-1202740B09D0}"/>
                  </a:ext>
                </a:extLst>
              </p:cNvPr>
              <p:cNvSpPr>
                <a:spLocks noRot="1" noChangeAspect="1" noMove="1" noResize="1" noEditPoints="1" noAdjustHandles="1" noChangeArrowheads="1" noChangeShapeType="1" noTextEdit="1"/>
              </p:cNvSpPr>
              <p:nvPr/>
            </p:nvSpPr>
            <p:spPr>
              <a:xfrm>
                <a:off x="5324511" y="2450833"/>
                <a:ext cx="1396151" cy="727443"/>
              </a:xfrm>
              <a:prstGeom prst="rect">
                <a:avLst/>
              </a:prstGeom>
              <a:blipFill>
                <a:blip r:embed="rId2"/>
                <a:stretch>
                  <a:fillRect b="-5085"/>
                </a:stretch>
              </a:blipFill>
            </p:spPr>
            <p:txBody>
              <a:bodyPr/>
              <a:lstStyle/>
              <a:p>
                <a:r>
                  <a:rPr lang="en-US">
                    <a:noFill/>
                  </a:rPr>
                  <a:t> </a:t>
                </a:r>
              </a:p>
            </p:txBody>
          </p:sp>
        </mc:Fallback>
      </mc:AlternateContent>
    </p:spTree>
    <p:extLst>
      <p:ext uri="{BB962C8B-B14F-4D97-AF65-F5344CB8AC3E}">
        <p14:creationId xmlns:p14="http://schemas.microsoft.com/office/powerpoint/2010/main" val="956742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IN" dirty="0"/>
              <a:t>SECOND STEP: EXTRACTING THE FEATURES </a:t>
            </a:r>
          </a:p>
        </p:txBody>
      </p:sp>
      <p:sp>
        <p:nvSpPr>
          <p:cNvPr id="3" name="Content Placeholder 2"/>
          <p:cNvSpPr>
            <a:spLocks noGrp="1"/>
          </p:cNvSpPr>
          <p:nvPr>
            <p:ph idx="1"/>
          </p:nvPr>
        </p:nvSpPr>
        <p:spPr>
          <a:xfrm>
            <a:off x="762000" y="990600"/>
            <a:ext cx="10591800" cy="5105400"/>
          </a:xfrm>
        </p:spPr>
        <p:txBody>
          <a:bodyPr>
            <a:noAutofit/>
          </a:bodyPr>
          <a:lstStyle/>
          <a:p>
            <a:pPr algn="just"/>
            <a:r>
              <a:rPr lang="en-IN" sz="2400" b="1" i="1" dirty="0">
                <a:latin typeface="Times New Roman" panose="02020603050405020304" pitchFamily="18" charset="0"/>
                <a:cs typeface="Times New Roman" panose="02020603050405020304" pitchFamily="18" charset="0"/>
              </a:rPr>
              <a:t>BLOCK PROCESSING </a:t>
            </a:r>
          </a:p>
          <a:p>
            <a:pPr lvl="1" algn="just"/>
            <a:r>
              <a:rPr lang="en-IN" dirty="0">
                <a:latin typeface="Times New Roman" panose="02020603050405020304" pitchFamily="18" charset="0"/>
                <a:cs typeface="Times New Roman" panose="02020603050405020304" pitchFamily="18" charset="0"/>
              </a:rPr>
              <a:t>For most BCI applications, it is highly desirable for the processing to occur in real time. Prior to feature extraction, the incoming signal samples are commonly segmented into consecutive, possibly overlapping, sample blocks.</a:t>
            </a:r>
          </a:p>
          <a:p>
            <a:pPr lvl="1" algn="just"/>
            <a:r>
              <a:rPr lang="en-IN" dirty="0">
                <a:latin typeface="Times New Roman" panose="02020603050405020304" pitchFamily="18" charset="0"/>
                <a:cs typeface="Times New Roman" panose="02020603050405020304" pitchFamily="18" charset="0"/>
              </a:rPr>
              <a:t>A feature vector is created from the signal samples within each individual sample block. The feature vectors from the successive sample blocks are then fed to the translation algorithm, which produces a device command or user feedback corresponding to each sample block or corresponding to sets of consecutive sample blocks. </a:t>
            </a:r>
          </a:p>
          <a:p>
            <a:pPr lvl="1" algn="just"/>
            <a:r>
              <a:rPr lang="en-IN" dirty="0">
                <a:latin typeface="Times New Roman" panose="02020603050405020304" pitchFamily="18" charset="0"/>
                <a:cs typeface="Times New Roman" panose="02020603050405020304" pitchFamily="18" charset="0"/>
              </a:rPr>
              <a:t>For efficient online implementation, the length and overlap of these sample blocks should fit the relevant temporal dynamics of the signal, the feature-extraction method, the nature of the application, and the concurrent user feedback, as well as the available processing power. </a:t>
            </a:r>
          </a:p>
          <a:p>
            <a:pPr lvl="2" algn="just"/>
            <a:r>
              <a:rPr lang="en-IN" sz="1600" dirty="0">
                <a:latin typeface="Times New Roman" panose="02020603050405020304" pitchFamily="18" charset="0"/>
                <a:cs typeface="Times New Roman" panose="02020603050405020304" pitchFamily="18" charset="0"/>
              </a:rPr>
              <a:t>E.g., BCI cursor control</a:t>
            </a:r>
          </a:p>
          <a:p>
            <a:pPr lvl="2" algn="just"/>
            <a:r>
              <a:rPr lang="en-IN" sz="1600" dirty="0">
                <a:latin typeface="Times New Roman" panose="02020603050405020304" pitchFamily="18" charset="0"/>
                <a:cs typeface="Times New Roman" panose="02020603050405020304" pitchFamily="18" charset="0"/>
              </a:rPr>
              <a:t>P300 response</a:t>
            </a:r>
          </a:p>
          <a:p>
            <a:pPr lvl="2" algn="just"/>
            <a:endParaRPr lang="en-IN" dirty="0">
              <a:latin typeface="Times New Roman" panose="02020603050405020304" pitchFamily="18" charset="0"/>
              <a:cs typeface="Times New Roman" panose="02020603050405020304" pitchFamily="18" charset="0"/>
            </a:endParaRPr>
          </a:p>
          <a:p>
            <a:pPr lvl="1" algn="just"/>
            <a:endParaRPr lang="en-IN" dirty="0">
              <a:latin typeface="Times New Roman" panose="02020603050405020304" pitchFamily="18" charset="0"/>
              <a:cs typeface="Times New Roman" panose="02020603050405020304" pitchFamily="18" charset="0"/>
            </a:endParaRPr>
          </a:p>
          <a:p>
            <a:pPr lvl="1" algn="just"/>
            <a:endParaRPr lang="en-IN" dirty="0">
              <a:latin typeface="Times New Roman" panose="02020603050405020304" pitchFamily="18" charset="0"/>
              <a:cs typeface="Times New Roman" panose="02020603050405020304" pitchFamily="18" charset="0"/>
            </a:endParaRPr>
          </a:p>
          <a:p>
            <a:pPr lvl="1" algn="just"/>
            <a:endParaRPr lang="en-IN" dirty="0">
              <a:latin typeface="Times New Roman" panose="02020603050405020304" pitchFamily="18" charset="0"/>
              <a:cs typeface="Times New Roman" panose="02020603050405020304" pitchFamily="18" charset="0"/>
            </a:endParaRPr>
          </a:p>
          <a:p>
            <a:pPr lvl="1" algn="just"/>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362BD28-EC8F-EC5F-0625-66EACDE40419}"/>
              </a:ext>
            </a:extLst>
          </p:cNvPr>
          <p:cNvSpPr>
            <a:spLocks noGrp="1"/>
          </p:cNvSpPr>
          <p:nvPr>
            <p:ph type="dt" sz="half" idx="10"/>
          </p:nvPr>
        </p:nvSpPr>
        <p:spPr/>
        <p:txBody>
          <a:bodyPr/>
          <a:lstStyle/>
          <a:p>
            <a:fld id="{EDD5811B-0B54-284B-B613-A340CB1AB9AA}" type="datetime1">
              <a:rPr lang="en-IN" smtClean="0">
                <a:solidFill>
                  <a:prstClr val="black">
                    <a:tint val="75000"/>
                  </a:prstClr>
                </a:solidFill>
              </a:rPr>
              <a:t>01/03/23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61ED5C6B-1573-8018-CC79-34C79A4EEC00}"/>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618556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IN" dirty="0"/>
              <a:t>SECOND STEP: EXTRACTING THE FEATURES </a:t>
            </a:r>
          </a:p>
        </p:txBody>
      </p:sp>
      <p:sp>
        <p:nvSpPr>
          <p:cNvPr id="3" name="Content Placeholder 2"/>
          <p:cNvSpPr>
            <a:spLocks noGrp="1"/>
          </p:cNvSpPr>
          <p:nvPr>
            <p:ph idx="1"/>
          </p:nvPr>
        </p:nvSpPr>
        <p:spPr>
          <a:xfrm>
            <a:off x="762000" y="990600"/>
            <a:ext cx="10591800" cy="5105400"/>
          </a:xfrm>
        </p:spPr>
        <p:txBody>
          <a:bodyPr>
            <a:noAutofit/>
          </a:bodyPr>
          <a:lstStyle/>
          <a:p>
            <a:pPr algn="just"/>
            <a:r>
              <a:rPr lang="en-IN" sz="2400" b="1" i="1" dirty="0">
                <a:latin typeface="Times New Roman" panose="02020603050405020304" pitchFamily="18" charset="0"/>
                <a:cs typeface="Times New Roman" panose="02020603050405020304" pitchFamily="18" charset="0"/>
              </a:rPr>
              <a:t>TIME (TEMPORAL) FEATURES </a:t>
            </a:r>
          </a:p>
          <a:p>
            <a:pPr marL="457200" indent="-457200" algn="just">
              <a:buFont typeface="+mj-lt"/>
              <a:buAutoNum type="arabicPeriod"/>
            </a:pPr>
            <a:r>
              <a:rPr lang="en-IN" dirty="0"/>
              <a:t>Peak-Picking and Integration </a:t>
            </a:r>
            <a:endParaRPr lang="en-IN" sz="2400" dirty="0"/>
          </a:p>
          <a:p>
            <a:pPr lvl="1" algn="just"/>
            <a:r>
              <a:rPr lang="en-IN" dirty="0"/>
              <a:t>Peak-picking simply determines the minimum or maximum value of the signal samples in a specific time block (usually defined relative to a specific preceding stimulus) and uses that value (and possibly its time of occurrence) as the feature(s) for that time block. </a:t>
            </a:r>
          </a:p>
          <a:p>
            <a:pPr lvl="1" algn="just"/>
            <a:r>
              <a:rPr lang="en-IN" dirty="0"/>
              <a:t>The signal can be averaged or integrated over all or part of the time block to yield the feature(s) for the block. Some form of averaging or integration is typically preferable to simple peak-picking, especially when the responses to the stimulus are known to vary in latency and/or when unrelated higher-frequency activity is superimposed on the relevant feature </a:t>
            </a:r>
            <a:endParaRPr lang="en-IN" sz="2000" dirty="0"/>
          </a:p>
          <a:p>
            <a:pPr lvl="1" algn="just"/>
            <a:endParaRPr lang="en-IN" sz="2000" dirty="0"/>
          </a:p>
          <a:p>
            <a:pPr lvl="1" algn="just"/>
            <a:endParaRPr lang="en-IN" sz="2000" b="1" i="1"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F57BD7B-E3D9-87F7-A02F-DFA7282E8FE8}"/>
              </a:ext>
            </a:extLst>
          </p:cNvPr>
          <p:cNvSpPr>
            <a:spLocks noGrp="1"/>
          </p:cNvSpPr>
          <p:nvPr>
            <p:ph type="dt" sz="half" idx="10"/>
          </p:nvPr>
        </p:nvSpPr>
        <p:spPr/>
        <p:txBody>
          <a:bodyPr/>
          <a:lstStyle/>
          <a:p>
            <a:fld id="{A6EDD79D-98A1-B44D-87B8-3406B65671D0}" type="datetime1">
              <a:rPr lang="en-IN" smtClean="0">
                <a:solidFill>
                  <a:prstClr val="black">
                    <a:tint val="75000"/>
                  </a:prstClr>
                </a:solidFill>
              </a:rPr>
              <a:t>01/03/23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1A4973B-9001-E77D-8D55-B2459FB3F10D}"/>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4065029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IN" dirty="0"/>
              <a:t>SECOND STEP: EXTRACTING THE FEATURES </a:t>
            </a:r>
          </a:p>
        </p:txBody>
      </p:sp>
      <p:sp>
        <p:nvSpPr>
          <p:cNvPr id="3" name="Content Placeholder 2"/>
          <p:cNvSpPr>
            <a:spLocks noGrp="1"/>
          </p:cNvSpPr>
          <p:nvPr>
            <p:ph idx="1"/>
          </p:nvPr>
        </p:nvSpPr>
        <p:spPr>
          <a:xfrm>
            <a:off x="762000" y="990600"/>
            <a:ext cx="10591800" cy="5105400"/>
          </a:xfrm>
        </p:spPr>
        <p:txBody>
          <a:bodyPr>
            <a:noAutofit/>
          </a:bodyPr>
          <a:lstStyle/>
          <a:p>
            <a:pPr algn="just"/>
            <a:r>
              <a:rPr lang="en-IN" sz="2400" b="1" i="1" dirty="0">
                <a:latin typeface="Times New Roman" panose="02020603050405020304" pitchFamily="18" charset="0"/>
                <a:cs typeface="Times New Roman" panose="02020603050405020304" pitchFamily="18" charset="0"/>
              </a:rPr>
              <a:t>TIME (TEMPORAL) FEATURES </a:t>
            </a:r>
          </a:p>
          <a:p>
            <a:pPr marL="514350" indent="-514350" algn="just">
              <a:buFont typeface="+mj-lt"/>
              <a:buAutoNum type="arabicPeriod" startAt="2"/>
            </a:pPr>
            <a:r>
              <a:rPr lang="en-IN" dirty="0"/>
              <a:t>Correlation and Template-Matching </a:t>
            </a:r>
            <a:endParaRPr lang="en-IN" sz="2400" dirty="0"/>
          </a:p>
          <a:p>
            <a:pPr lvl="1"/>
            <a:r>
              <a:rPr lang="en-IN" dirty="0"/>
              <a:t>The similarity of a response to a predefined template might also be used as a feature. </a:t>
            </a:r>
          </a:p>
          <a:p>
            <a:pPr lvl="1" algn="just"/>
            <a:endParaRPr lang="en-IN" sz="2000" b="1" i="1"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17F6C25-0EC6-7980-0014-81EA55035746}"/>
              </a:ext>
            </a:extLst>
          </p:cNvPr>
          <p:cNvSpPr>
            <a:spLocks noGrp="1"/>
          </p:cNvSpPr>
          <p:nvPr>
            <p:ph type="dt" sz="half" idx="10"/>
          </p:nvPr>
        </p:nvSpPr>
        <p:spPr/>
        <p:txBody>
          <a:bodyPr/>
          <a:lstStyle/>
          <a:p>
            <a:fld id="{EFCFA1D9-9779-094F-991E-BE723D2008CD}" type="datetime1">
              <a:rPr lang="en-IN" smtClean="0">
                <a:solidFill>
                  <a:prstClr val="black">
                    <a:tint val="75000"/>
                  </a:prstClr>
                </a:solidFill>
              </a:rPr>
              <a:t>01/03/23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965E13EE-5CBC-99D2-EEBA-ADFEFDE6EA95}"/>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287013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00600" y="1001334"/>
            <a:ext cx="1948610" cy="369332"/>
          </a:xfrm>
          <a:prstGeom prst="rect">
            <a:avLst/>
          </a:prstGeom>
        </p:spPr>
        <p:txBody>
          <a:bodyPr wrap="none">
            <a:spAutoFit/>
          </a:bodyPr>
          <a:lstStyle/>
          <a:p>
            <a:r>
              <a:rPr lang="en-IN" b="1" dirty="0"/>
              <a:t>Statistical features</a:t>
            </a:r>
            <a:endParaRPr lang="en-IN" dirty="0"/>
          </a:p>
        </p:txBody>
      </p:sp>
      <p:graphicFrame>
        <p:nvGraphicFramePr>
          <p:cNvPr id="8" name="Table 7"/>
          <p:cNvGraphicFramePr>
            <a:graphicFrameLocks noGrp="1"/>
          </p:cNvGraphicFramePr>
          <p:nvPr>
            <p:extLst>
              <p:ext uri="{D42A27DB-BD31-4B8C-83A1-F6EECF244321}">
                <p14:modId xmlns:p14="http://schemas.microsoft.com/office/powerpoint/2010/main" val="1899556667"/>
              </p:ext>
            </p:extLst>
          </p:nvPr>
        </p:nvGraphicFramePr>
        <p:xfrm>
          <a:off x="2743200" y="1479550"/>
          <a:ext cx="6840760" cy="4620240"/>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3672408">
                  <a:extLst>
                    <a:ext uri="{9D8B030D-6E8A-4147-A177-3AD203B41FA5}">
                      <a16:colId xmlns:a16="http://schemas.microsoft.com/office/drawing/2014/main" val="20002"/>
                    </a:ext>
                  </a:extLst>
                </a:gridCol>
              </a:tblGrid>
              <a:tr h="54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540000">
                <a:tc>
                  <a:txBody>
                    <a:bodyPr/>
                    <a:lstStyle/>
                    <a:p>
                      <a:pPr algn="ctr"/>
                      <a:r>
                        <a:rPr lang="en-IN" dirty="0"/>
                        <a:t>1</a:t>
                      </a:r>
                    </a:p>
                  </a:txBody>
                  <a:tcPr/>
                </a:tc>
                <a:tc>
                  <a:txBody>
                    <a:bodyPr/>
                    <a:lstStyle/>
                    <a:p>
                      <a:pPr algn="ctr"/>
                      <a:r>
                        <a:rPr kumimoji="0" lang="en-IN" sz="1800" b="0" i="0" u="none" strike="noStrike" kern="1200" baseline="0" dirty="0">
                          <a:solidFill>
                            <a:schemeClr val="dk1"/>
                          </a:solidFill>
                          <a:latin typeface="+mn-lt"/>
                          <a:ea typeface="+mn-ea"/>
                          <a:cs typeface="+mn-cs"/>
                        </a:rPr>
                        <a:t>MEAN</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value</a:t>
                      </a:r>
                      <a:endParaRPr lang="en-IN" dirty="0"/>
                    </a:p>
                  </a:txBody>
                  <a:tcPr/>
                </a:tc>
                <a:extLst>
                  <a:ext uri="{0D108BD9-81ED-4DB2-BD59-A6C34878D82A}">
                    <a16:rowId xmlns:a16="http://schemas.microsoft.com/office/drawing/2014/main" val="10001"/>
                  </a:ext>
                </a:extLst>
              </a:tr>
              <a:tr h="540000">
                <a:tc>
                  <a:txBody>
                    <a:bodyPr/>
                    <a:lstStyle/>
                    <a:p>
                      <a:pPr algn="ctr"/>
                      <a:r>
                        <a:rPr lang="en-IN" dirty="0"/>
                        <a:t>2</a:t>
                      </a:r>
                    </a:p>
                  </a:txBody>
                  <a:tcPr/>
                </a:tc>
                <a:tc>
                  <a:txBody>
                    <a:bodyPr/>
                    <a:lstStyle/>
                    <a:p>
                      <a:pPr algn="ctr"/>
                      <a:r>
                        <a:rPr lang="en-IN" dirty="0"/>
                        <a:t>STD</a:t>
                      </a:r>
                    </a:p>
                  </a:txBody>
                  <a:tcPr/>
                </a:tc>
                <a:tc>
                  <a:txBody>
                    <a:bodyPr/>
                    <a:lstStyle/>
                    <a:p>
                      <a:r>
                        <a:rPr kumimoji="0" lang="en-IN" sz="1800" b="0" i="0" u="none" strike="noStrike" kern="1200" baseline="0" dirty="0">
                          <a:solidFill>
                            <a:schemeClr val="dk1"/>
                          </a:solidFill>
                          <a:latin typeface="+mn-lt"/>
                          <a:ea typeface="+mn-ea"/>
                          <a:cs typeface="+mn-cs"/>
                        </a:rPr>
                        <a:t>Standard deviation</a:t>
                      </a:r>
                      <a:endParaRPr lang="en-IN" dirty="0"/>
                    </a:p>
                  </a:txBody>
                  <a:tcPr/>
                </a:tc>
                <a:extLst>
                  <a:ext uri="{0D108BD9-81ED-4DB2-BD59-A6C34878D82A}">
                    <a16:rowId xmlns:a16="http://schemas.microsoft.com/office/drawing/2014/main" val="10002"/>
                  </a:ext>
                </a:extLst>
              </a:tr>
              <a:tr h="540000">
                <a:tc>
                  <a:txBody>
                    <a:bodyPr/>
                    <a:lstStyle/>
                    <a:p>
                      <a:pPr algn="ctr"/>
                      <a:r>
                        <a:rPr lang="en-IN" dirty="0"/>
                        <a:t>3</a:t>
                      </a:r>
                    </a:p>
                  </a:txBody>
                  <a:tcPr/>
                </a:tc>
                <a:tc>
                  <a:txBody>
                    <a:bodyPr/>
                    <a:lstStyle/>
                    <a:p>
                      <a:pPr algn="ctr"/>
                      <a:r>
                        <a:rPr lang="en-IN" dirty="0"/>
                        <a:t>MAX VALUE</a:t>
                      </a:r>
                    </a:p>
                  </a:txBody>
                  <a:tcPr/>
                </a:tc>
                <a:tc>
                  <a:txBody>
                    <a:bodyPr/>
                    <a:lstStyle/>
                    <a:p>
                      <a:r>
                        <a:rPr kumimoji="0" lang="en-IN" sz="1800" b="0" i="0" u="none" strike="noStrike" kern="1200" baseline="0" dirty="0">
                          <a:solidFill>
                            <a:schemeClr val="dk1"/>
                          </a:solidFill>
                          <a:latin typeface="+mn-lt"/>
                          <a:ea typeface="+mn-ea"/>
                          <a:cs typeface="+mn-cs"/>
                        </a:rPr>
                        <a:t>Maximum positive amplitudes</a:t>
                      </a:r>
                      <a:endParaRPr lang="en-IN" dirty="0"/>
                    </a:p>
                  </a:txBody>
                  <a:tcPr/>
                </a:tc>
                <a:extLst>
                  <a:ext uri="{0D108BD9-81ED-4DB2-BD59-A6C34878D82A}">
                    <a16:rowId xmlns:a16="http://schemas.microsoft.com/office/drawing/2014/main" val="10003"/>
                  </a:ext>
                </a:extLst>
              </a:tr>
              <a:tr h="540000">
                <a:tc>
                  <a:txBody>
                    <a:bodyPr/>
                    <a:lstStyle/>
                    <a:p>
                      <a:pPr algn="ctr"/>
                      <a:r>
                        <a:rPr lang="en-IN" dirty="0"/>
                        <a:t>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baseline="0" dirty="0"/>
                        <a:t>MIN VALUE</a:t>
                      </a:r>
                      <a:endParaRPr lang="en-IN" dirty="0"/>
                    </a:p>
                  </a:txBody>
                  <a:tcPr/>
                </a:tc>
                <a:tc>
                  <a:txBody>
                    <a:bodyPr/>
                    <a:lstStyle/>
                    <a:p>
                      <a:r>
                        <a:rPr kumimoji="0" lang="en-IN" sz="1800" b="0" i="0" u="none" strike="noStrike" kern="1200" baseline="0" dirty="0">
                          <a:solidFill>
                            <a:schemeClr val="dk1"/>
                          </a:solidFill>
                          <a:latin typeface="+mn-lt"/>
                          <a:ea typeface="+mn-ea"/>
                          <a:cs typeface="+mn-cs"/>
                        </a:rPr>
                        <a:t>Maximum negative amplitudes</a:t>
                      </a:r>
                      <a:endParaRPr lang="en-IN" dirty="0"/>
                    </a:p>
                  </a:txBody>
                  <a:tcPr/>
                </a:tc>
                <a:extLst>
                  <a:ext uri="{0D108BD9-81ED-4DB2-BD59-A6C34878D82A}">
                    <a16:rowId xmlns:a16="http://schemas.microsoft.com/office/drawing/2014/main" val="10004"/>
                  </a:ext>
                </a:extLst>
              </a:tr>
              <a:tr h="540000">
                <a:tc>
                  <a:txBody>
                    <a:bodyPr/>
                    <a:lstStyle/>
                    <a:p>
                      <a:pPr algn="ctr"/>
                      <a:r>
                        <a:rPr lang="en-IN" dirty="0"/>
                        <a:t>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SKEWNESS</a:t>
                      </a:r>
                    </a:p>
                    <a:p>
                      <a:pPr marL="0" marR="0" indent="0" algn="ctr" defTabSz="914400" rtl="0" eaLnBrk="1" fontAlgn="auto" latinLnBrk="0" hangingPunct="1">
                        <a:lnSpc>
                          <a:spcPct val="100000"/>
                        </a:lnSpc>
                        <a:spcBef>
                          <a:spcPts val="0"/>
                        </a:spcBef>
                        <a:spcAft>
                          <a:spcPts val="0"/>
                        </a:spcAft>
                        <a:buClrTx/>
                        <a:buSzTx/>
                        <a:buFontTx/>
                        <a:buNone/>
                        <a:tabLst/>
                        <a:defRPr/>
                      </a:pPr>
                      <a:endParaRPr lang="en-IN" dirty="0"/>
                    </a:p>
                  </a:txBody>
                  <a:tcPr/>
                </a:tc>
                <a:tc>
                  <a:txBody>
                    <a:bodyPr/>
                    <a:lstStyle/>
                    <a:p>
                      <a:r>
                        <a:rPr kumimoji="0" lang="en-IN" sz="1800" b="0" i="0" u="none" strike="noStrike" kern="1200" baseline="0" dirty="0">
                          <a:solidFill>
                            <a:schemeClr val="dk1"/>
                          </a:solidFill>
                          <a:latin typeface="+mn-lt"/>
                          <a:ea typeface="+mn-ea"/>
                          <a:cs typeface="+mn-cs"/>
                        </a:rPr>
                        <a:t>a measure of asymmetry of the distribution</a:t>
                      </a:r>
                      <a:endParaRPr lang="en-IN" dirty="0"/>
                    </a:p>
                  </a:txBody>
                  <a:tcPr/>
                </a:tc>
                <a:extLst>
                  <a:ext uri="{0D108BD9-81ED-4DB2-BD59-A6C34878D82A}">
                    <a16:rowId xmlns:a16="http://schemas.microsoft.com/office/drawing/2014/main" val="10005"/>
                  </a:ext>
                </a:extLst>
              </a:tr>
              <a:tr h="540000">
                <a:tc>
                  <a:txBody>
                    <a:bodyPr/>
                    <a:lstStyle/>
                    <a:p>
                      <a:pPr algn="ctr"/>
                      <a:r>
                        <a:rPr lang="en-IN" dirty="0"/>
                        <a:t>6</a:t>
                      </a:r>
                    </a:p>
                  </a:txBody>
                  <a:tcPr/>
                </a:tc>
                <a:tc>
                  <a:txBody>
                    <a:bodyPr/>
                    <a:lstStyle/>
                    <a:p>
                      <a:pPr algn="ctr"/>
                      <a:r>
                        <a:rPr lang="en-IN" dirty="0"/>
                        <a:t>KURTOSIS</a:t>
                      </a:r>
                    </a:p>
                  </a:txBody>
                  <a:tcPr/>
                </a:tc>
                <a:tc>
                  <a:txBody>
                    <a:bodyPr/>
                    <a:lstStyle/>
                    <a:p>
                      <a:r>
                        <a:rPr kumimoji="0" lang="en-IN" sz="1800" b="0" i="0" u="none" strike="noStrike" kern="1200" baseline="0" dirty="0">
                          <a:solidFill>
                            <a:schemeClr val="dk1"/>
                          </a:solidFill>
                          <a:latin typeface="+mn-lt"/>
                          <a:ea typeface="+mn-ea"/>
                          <a:cs typeface="+mn-cs"/>
                        </a:rPr>
                        <a:t>a measure of flatness of the distribution</a:t>
                      </a:r>
                      <a:endParaRPr lang="en-IN" dirty="0"/>
                    </a:p>
                  </a:txBody>
                  <a:tcPr/>
                </a:tc>
                <a:extLst>
                  <a:ext uri="{0D108BD9-81ED-4DB2-BD59-A6C34878D82A}">
                    <a16:rowId xmlns:a16="http://schemas.microsoft.com/office/drawing/2014/main" val="10006"/>
                  </a:ext>
                </a:extLst>
              </a:tr>
              <a:tr h="540000">
                <a:tc>
                  <a:txBody>
                    <a:bodyPr/>
                    <a:lstStyle/>
                    <a:p>
                      <a:pPr algn="ctr"/>
                      <a:r>
                        <a:rPr lang="en-IN" dirty="0"/>
                        <a:t>7</a:t>
                      </a:r>
                    </a:p>
                  </a:txBody>
                  <a:tcPr/>
                </a:tc>
                <a:tc>
                  <a:txBody>
                    <a:bodyPr/>
                    <a:lstStyle/>
                    <a:p>
                      <a:pPr algn="ctr"/>
                      <a:r>
                        <a:rPr lang="en-IN" dirty="0"/>
                        <a:t>MEDIAN</a:t>
                      </a:r>
                    </a:p>
                  </a:txBody>
                  <a:tcPr/>
                </a:tc>
                <a:tc>
                  <a:txBody>
                    <a:bodyPr/>
                    <a:lstStyle/>
                    <a:p>
                      <a:r>
                        <a:rPr kumimoji="0" lang="en-IN" sz="1800" b="0" i="0" u="none" strike="noStrike" kern="1200" baseline="0" dirty="0">
                          <a:solidFill>
                            <a:schemeClr val="dk1"/>
                          </a:solidFill>
                          <a:latin typeface="+mn-lt"/>
                          <a:ea typeface="+mn-ea"/>
                          <a:cs typeface="+mn-cs"/>
                        </a:rPr>
                        <a:t>the middle value of a set of ordered data</a:t>
                      </a:r>
                      <a:endParaRPr lang="en-IN" dirty="0"/>
                    </a:p>
                  </a:txBody>
                  <a:tcPr/>
                </a:tc>
                <a:extLst>
                  <a:ext uri="{0D108BD9-81ED-4DB2-BD59-A6C34878D82A}">
                    <a16:rowId xmlns:a16="http://schemas.microsoft.com/office/drawing/2014/main" val="10007"/>
                  </a:ext>
                </a:extLst>
              </a:tr>
            </a:tbl>
          </a:graphicData>
        </a:graphic>
      </p:graphicFrame>
      <p:sp>
        <p:nvSpPr>
          <p:cNvPr id="7" name="Title 1">
            <a:extLst>
              <a:ext uri="{FF2B5EF4-FFF2-40B4-BE49-F238E27FC236}">
                <a16:creationId xmlns:a16="http://schemas.microsoft.com/office/drawing/2014/main" id="{BDC5F6F2-8A67-8E40-8788-E1F92BFEEC3B}"/>
              </a:ext>
            </a:extLst>
          </p:cNvPr>
          <p:cNvSpPr>
            <a:spLocks noGrp="1"/>
          </p:cNvSpPr>
          <p:nvPr>
            <p:ph type="title"/>
          </p:nvPr>
        </p:nvSpPr>
        <p:spPr>
          <a:xfrm>
            <a:off x="228600" y="228600"/>
            <a:ext cx="10515600" cy="625475"/>
          </a:xfrm>
        </p:spPr>
        <p:txBody>
          <a:bodyPr>
            <a:normAutofit fontScale="90000"/>
          </a:bodyPr>
          <a:lstStyle/>
          <a:p>
            <a:r>
              <a:rPr lang="en-IN" dirty="0"/>
              <a:t>SECOND STEP: EXTRACTING THE FEATURES </a:t>
            </a:r>
          </a:p>
        </p:txBody>
      </p:sp>
      <p:sp>
        <p:nvSpPr>
          <p:cNvPr id="2" name="Date Placeholder 1">
            <a:extLst>
              <a:ext uri="{FF2B5EF4-FFF2-40B4-BE49-F238E27FC236}">
                <a16:creationId xmlns:a16="http://schemas.microsoft.com/office/drawing/2014/main" id="{C347D747-498B-74C9-4701-705EAB6B46C2}"/>
              </a:ext>
            </a:extLst>
          </p:cNvPr>
          <p:cNvSpPr>
            <a:spLocks noGrp="1"/>
          </p:cNvSpPr>
          <p:nvPr>
            <p:ph type="dt" sz="half" idx="10"/>
          </p:nvPr>
        </p:nvSpPr>
        <p:spPr/>
        <p:txBody>
          <a:bodyPr/>
          <a:lstStyle/>
          <a:p>
            <a:fld id="{4B571C55-E8D9-AA4F-852C-BE8EEA37F689}" type="datetime1">
              <a:rPr lang="en-IN" smtClean="0">
                <a:solidFill>
                  <a:prstClr val="black">
                    <a:tint val="75000"/>
                  </a:prstClr>
                </a:solidFill>
              </a:rPr>
              <a:t>01/03/23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94079AEA-F03D-C688-B2DE-4CE0020DC59B}"/>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6020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2400" y="914400"/>
            <a:ext cx="3556936" cy="369332"/>
          </a:xfrm>
          <a:prstGeom prst="rect">
            <a:avLst/>
          </a:prstGeom>
        </p:spPr>
        <p:txBody>
          <a:bodyPr wrap="none">
            <a:spAutoFit/>
          </a:bodyPr>
          <a:lstStyle/>
          <a:p>
            <a:r>
              <a:rPr lang="en-IN" b="1" dirty="0"/>
              <a:t>Interval or period analysis features</a:t>
            </a:r>
            <a:r>
              <a:rPr lang="en-IN" dirty="0"/>
              <a:t>.</a:t>
            </a:r>
          </a:p>
        </p:txBody>
      </p:sp>
      <p:graphicFrame>
        <p:nvGraphicFramePr>
          <p:cNvPr id="6" name="Table 5"/>
          <p:cNvGraphicFramePr>
            <a:graphicFrameLocks noGrp="1"/>
          </p:cNvGraphicFramePr>
          <p:nvPr>
            <p:extLst>
              <p:ext uri="{D42A27DB-BD31-4B8C-83A1-F6EECF244321}">
                <p14:modId xmlns:p14="http://schemas.microsoft.com/office/powerpoint/2010/main" val="2217579606"/>
              </p:ext>
            </p:extLst>
          </p:nvPr>
        </p:nvGraphicFramePr>
        <p:xfrm>
          <a:off x="1447800" y="1422333"/>
          <a:ext cx="9057456" cy="4937760"/>
        </p:xfrm>
        <a:graphic>
          <a:graphicData uri="http://schemas.openxmlformats.org/drawingml/2006/table">
            <a:tbl>
              <a:tblPr firstRow="1" bandRow="1">
                <a:tableStyleId>{5C22544A-7EE6-4342-B048-85BDC9FD1C3A}</a:tableStyleId>
              </a:tblPr>
              <a:tblGrid>
                <a:gridCol w="1051312">
                  <a:extLst>
                    <a:ext uri="{9D8B030D-6E8A-4147-A177-3AD203B41FA5}">
                      <a16:colId xmlns:a16="http://schemas.microsoft.com/office/drawing/2014/main" val="20000"/>
                    </a:ext>
                  </a:extLst>
                </a:gridCol>
                <a:gridCol w="2911325">
                  <a:extLst>
                    <a:ext uri="{9D8B030D-6E8A-4147-A177-3AD203B41FA5}">
                      <a16:colId xmlns:a16="http://schemas.microsoft.com/office/drawing/2014/main" val="20001"/>
                    </a:ext>
                  </a:extLst>
                </a:gridCol>
                <a:gridCol w="5094819">
                  <a:extLst>
                    <a:ext uri="{9D8B030D-6E8A-4147-A177-3AD203B41FA5}">
                      <a16:colId xmlns:a16="http://schemas.microsoft.com/office/drawing/2014/main" val="20002"/>
                    </a:ext>
                  </a:extLst>
                </a:gridCol>
              </a:tblGrid>
              <a:tr h="36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360000">
                <a:tc>
                  <a:txBody>
                    <a:bodyPr/>
                    <a:lstStyle/>
                    <a:p>
                      <a:pPr marL="0" indent="0" algn="ctr">
                        <a:buFontTx/>
                        <a:buNone/>
                      </a:pPr>
                      <a:r>
                        <a:rPr lang="en-IN" dirty="0"/>
                        <a:t>8</a:t>
                      </a:r>
                    </a:p>
                  </a:txBody>
                  <a:tcPr/>
                </a:tc>
                <a:tc>
                  <a:txBody>
                    <a:bodyPr/>
                    <a:lstStyle/>
                    <a:p>
                      <a:pPr algn="ctr"/>
                      <a:r>
                        <a:rPr kumimoji="0" lang="en-IN" sz="1800" b="0" i="0" u="none" strike="noStrike" kern="1200" baseline="0" dirty="0">
                          <a:solidFill>
                            <a:schemeClr val="dk1"/>
                          </a:solidFill>
                          <a:latin typeface="+mn-lt"/>
                          <a:ea typeface="+mn-ea"/>
                          <a:cs typeface="+mn-cs"/>
                        </a:rPr>
                        <a:t>LINE LENGTH</a:t>
                      </a:r>
                      <a:endParaRPr lang="en-IN" dirty="0"/>
                    </a:p>
                  </a:txBody>
                  <a:tcPr/>
                </a:tc>
                <a:tc>
                  <a:txBody>
                    <a:bodyPr/>
                    <a:lstStyle/>
                    <a:p>
                      <a:r>
                        <a:rPr kumimoji="0" lang="en-IN" sz="1800" b="0" i="0" u="none" strike="noStrike" kern="1200" baseline="0" dirty="0">
                          <a:solidFill>
                            <a:schemeClr val="dk1"/>
                          </a:solidFill>
                          <a:latin typeface="+mn-lt"/>
                          <a:ea typeface="+mn-ea"/>
                          <a:cs typeface="+mn-cs"/>
                        </a:rPr>
                        <a:t>Line length</a:t>
                      </a:r>
                      <a:endParaRPr lang="en-IN" dirty="0"/>
                    </a:p>
                  </a:txBody>
                  <a:tcPr/>
                </a:tc>
                <a:extLst>
                  <a:ext uri="{0D108BD9-81ED-4DB2-BD59-A6C34878D82A}">
                    <a16:rowId xmlns:a16="http://schemas.microsoft.com/office/drawing/2014/main" val="10001"/>
                  </a:ext>
                </a:extLst>
              </a:tr>
              <a:tr h="360000">
                <a:tc>
                  <a:txBody>
                    <a:bodyPr/>
                    <a:lstStyle/>
                    <a:p>
                      <a:pPr marL="0" indent="0" algn="ctr">
                        <a:buFontTx/>
                        <a:buNone/>
                      </a:pPr>
                      <a:r>
                        <a:rPr lang="en-IN" dirty="0"/>
                        <a:t>9</a:t>
                      </a:r>
                    </a:p>
                  </a:txBody>
                  <a:tcPr/>
                </a:tc>
                <a:tc>
                  <a:txBody>
                    <a:bodyPr/>
                    <a:lstStyle/>
                    <a:p>
                      <a:pPr algn="ctr"/>
                      <a:r>
                        <a:rPr kumimoji="0" lang="en-IN" sz="1800" b="0" i="0" u="none" strike="noStrike" kern="1200" baseline="0" dirty="0">
                          <a:solidFill>
                            <a:schemeClr val="dk1"/>
                          </a:solidFill>
                          <a:latin typeface="+mn-lt"/>
                          <a:ea typeface="+mn-ea"/>
                          <a:cs typeface="+mn-cs"/>
                        </a:rPr>
                        <a:t>MEAN VV AMPL</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of vertex-to-vertex amplitudes</a:t>
                      </a:r>
                      <a:endParaRPr lang="en-IN" dirty="0"/>
                    </a:p>
                  </a:txBody>
                  <a:tcPr/>
                </a:tc>
                <a:extLst>
                  <a:ext uri="{0D108BD9-81ED-4DB2-BD59-A6C34878D82A}">
                    <a16:rowId xmlns:a16="http://schemas.microsoft.com/office/drawing/2014/main" val="10002"/>
                  </a:ext>
                </a:extLst>
              </a:tr>
              <a:tr h="360000">
                <a:tc>
                  <a:txBody>
                    <a:bodyPr/>
                    <a:lstStyle/>
                    <a:p>
                      <a:pPr marL="0" indent="0" algn="ctr">
                        <a:buFontTx/>
                        <a:buNone/>
                      </a:pPr>
                      <a:r>
                        <a:rPr lang="en-IN" dirty="0"/>
                        <a:t>10</a:t>
                      </a:r>
                    </a:p>
                  </a:txBody>
                  <a:tcPr/>
                </a:tc>
                <a:tc>
                  <a:txBody>
                    <a:bodyPr/>
                    <a:lstStyle/>
                    <a:p>
                      <a:pPr algn="ctr"/>
                      <a:r>
                        <a:rPr kumimoji="0" lang="en-IN" sz="1800" b="0" i="0" u="none" strike="noStrike" kern="1200" baseline="0" dirty="0">
                          <a:solidFill>
                            <a:schemeClr val="dk1"/>
                          </a:solidFill>
                          <a:latin typeface="+mn-lt"/>
                          <a:ea typeface="+mn-ea"/>
                          <a:cs typeface="+mn-cs"/>
                        </a:rPr>
                        <a:t>VAR VV AMPL</a:t>
                      </a:r>
                      <a:endParaRPr lang="en-IN" dirty="0"/>
                    </a:p>
                  </a:txBody>
                  <a:tcPr/>
                </a:tc>
                <a:tc>
                  <a:txBody>
                    <a:bodyPr/>
                    <a:lstStyle/>
                    <a:p>
                      <a:r>
                        <a:rPr kumimoji="0" lang="en-IN" sz="1800" b="0" i="0" u="none" strike="noStrike" kern="1200" baseline="0" dirty="0">
                          <a:solidFill>
                            <a:schemeClr val="dk1"/>
                          </a:solidFill>
                          <a:latin typeface="+mn-lt"/>
                          <a:ea typeface="+mn-ea"/>
                          <a:cs typeface="+mn-cs"/>
                        </a:rPr>
                        <a:t>Variance of vertex-to-vertex amplitudes</a:t>
                      </a:r>
                      <a:endParaRPr lang="en-IN" dirty="0"/>
                    </a:p>
                  </a:txBody>
                  <a:tcPr/>
                </a:tc>
                <a:extLst>
                  <a:ext uri="{0D108BD9-81ED-4DB2-BD59-A6C34878D82A}">
                    <a16:rowId xmlns:a16="http://schemas.microsoft.com/office/drawing/2014/main" val="10003"/>
                  </a:ext>
                </a:extLst>
              </a:tr>
              <a:tr h="360000">
                <a:tc>
                  <a:txBody>
                    <a:bodyPr/>
                    <a:lstStyle/>
                    <a:p>
                      <a:pPr marL="0" indent="0" algn="ctr">
                        <a:buFontTx/>
                        <a:buNone/>
                      </a:pPr>
                      <a:r>
                        <a:rPr lang="en-IN" dirty="0"/>
                        <a:t>11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MEAN VV TIME</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of vertex-to-vertex times</a:t>
                      </a:r>
                      <a:endParaRPr lang="en-IN" dirty="0"/>
                    </a:p>
                  </a:txBody>
                  <a:tcPr/>
                </a:tc>
                <a:extLst>
                  <a:ext uri="{0D108BD9-81ED-4DB2-BD59-A6C34878D82A}">
                    <a16:rowId xmlns:a16="http://schemas.microsoft.com/office/drawing/2014/main" val="10004"/>
                  </a:ext>
                </a:extLst>
              </a:tr>
              <a:tr h="360000">
                <a:tc>
                  <a:txBody>
                    <a:bodyPr/>
                    <a:lstStyle/>
                    <a:p>
                      <a:pPr marL="0" indent="0" algn="ctr">
                        <a:buFontTx/>
                        <a:buNone/>
                      </a:pPr>
                      <a:r>
                        <a:rPr lang="en-IN" dirty="0"/>
                        <a:t>12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VAR VV TIME</a:t>
                      </a:r>
                      <a:endParaRPr lang="en-IN" dirty="0"/>
                    </a:p>
                  </a:txBody>
                  <a:tcPr/>
                </a:tc>
                <a:tc>
                  <a:txBody>
                    <a:bodyPr/>
                    <a:lstStyle/>
                    <a:p>
                      <a:r>
                        <a:rPr kumimoji="0" lang="en-IN" sz="1800" b="0" i="0" u="none" strike="noStrike" kern="1200" baseline="0" dirty="0">
                          <a:solidFill>
                            <a:schemeClr val="dk1"/>
                          </a:solidFill>
                          <a:latin typeface="+mn-lt"/>
                          <a:ea typeface="+mn-ea"/>
                          <a:cs typeface="+mn-cs"/>
                        </a:rPr>
                        <a:t>Variance of vertex-to-vertex times</a:t>
                      </a:r>
                      <a:endParaRPr lang="en-IN" dirty="0"/>
                    </a:p>
                  </a:txBody>
                  <a:tcPr/>
                </a:tc>
                <a:extLst>
                  <a:ext uri="{0D108BD9-81ED-4DB2-BD59-A6C34878D82A}">
                    <a16:rowId xmlns:a16="http://schemas.microsoft.com/office/drawing/2014/main" val="10005"/>
                  </a:ext>
                </a:extLst>
              </a:tr>
              <a:tr h="360000">
                <a:tc>
                  <a:txBody>
                    <a:bodyPr/>
                    <a:lstStyle/>
                    <a:p>
                      <a:pPr marL="0" indent="0" algn="ctr">
                        <a:buFontTx/>
                        <a:buNone/>
                      </a:pPr>
                      <a:r>
                        <a:rPr lang="en-IN" dirty="0"/>
                        <a:t>13</a:t>
                      </a:r>
                    </a:p>
                  </a:txBody>
                  <a:tcPr/>
                </a:tc>
                <a:tc>
                  <a:txBody>
                    <a:bodyPr/>
                    <a:lstStyle/>
                    <a:p>
                      <a:pPr algn="ctr"/>
                      <a:r>
                        <a:rPr kumimoji="0" lang="en-IN" sz="1800" b="0" i="0" u="none" strike="noStrike" kern="1200" baseline="0" dirty="0">
                          <a:solidFill>
                            <a:schemeClr val="dk1"/>
                          </a:solidFill>
                          <a:latin typeface="+mn-lt"/>
                          <a:ea typeface="+mn-ea"/>
                          <a:cs typeface="+mn-cs"/>
                        </a:rPr>
                        <a:t>MEAN VV SLOPE</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of vertex-to-vertex slope</a:t>
                      </a:r>
                      <a:endParaRPr lang="en-IN" dirty="0"/>
                    </a:p>
                  </a:txBody>
                  <a:tcPr/>
                </a:tc>
                <a:extLst>
                  <a:ext uri="{0D108BD9-81ED-4DB2-BD59-A6C34878D82A}">
                    <a16:rowId xmlns:a16="http://schemas.microsoft.com/office/drawing/2014/main" val="10006"/>
                  </a:ext>
                </a:extLst>
              </a:tr>
              <a:tr h="360000">
                <a:tc>
                  <a:txBody>
                    <a:bodyPr/>
                    <a:lstStyle/>
                    <a:p>
                      <a:pPr marL="0" indent="0" algn="ctr">
                        <a:buFontTx/>
                        <a:buNone/>
                      </a:pPr>
                      <a:r>
                        <a:rPr lang="en-IN" dirty="0"/>
                        <a:t>14</a:t>
                      </a:r>
                    </a:p>
                  </a:txBody>
                  <a:tcPr/>
                </a:tc>
                <a:tc>
                  <a:txBody>
                    <a:bodyPr/>
                    <a:lstStyle/>
                    <a:p>
                      <a:pPr algn="ctr"/>
                      <a:r>
                        <a:rPr kumimoji="0" lang="en-IN" sz="1800" b="0" i="0" u="none" strike="noStrike" kern="1200" baseline="0" dirty="0">
                          <a:solidFill>
                            <a:schemeClr val="dk1"/>
                          </a:solidFill>
                          <a:latin typeface="+mn-lt"/>
                          <a:ea typeface="+mn-ea"/>
                          <a:cs typeface="+mn-cs"/>
                        </a:rPr>
                        <a:t>VAR VV SLOPE</a:t>
                      </a:r>
                      <a:endParaRPr lang="en-IN" dirty="0"/>
                    </a:p>
                  </a:txBody>
                  <a:tcPr/>
                </a:tc>
                <a:tc>
                  <a:txBody>
                    <a:bodyPr/>
                    <a:lstStyle/>
                    <a:p>
                      <a:r>
                        <a:rPr kumimoji="0" lang="en-IN" sz="1800" b="0" i="0" u="none" strike="noStrike" kern="1200" baseline="0" dirty="0">
                          <a:solidFill>
                            <a:schemeClr val="dk1"/>
                          </a:solidFill>
                          <a:latin typeface="+mn-lt"/>
                          <a:ea typeface="+mn-ea"/>
                          <a:cs typeface="+mn-cs"/>
                        </a:rPr>
                        <a:t>Variance of vertex-to-vertex slope</a:t>
                      </a:r>
                      <a:endParaRPr lang="en-IN" dirty="0"/>
                    </a:p>
                  </a:txBody>
                  <a:tcPr/>
                </a:tc>
                <a:extLst>
                  <a:ext uri="{0D108BD9-81ED-4DB2-BD59-A6C34878D82A}">
                    <a16:rowId xmlns:a16="http://schemas.microsoft.com/office/drawing/2014/main" val="10007"/>
                  </a:ext>
                </a:extLst>
              </a:tr>
              <a:tr h="360000">
                <a:tc>
                  <a:txBody>
                    <a:bodyPr/>
                    <a:lstStyle/>
                    <a:p>
                      <a:pPr marL="0" indent="0" algn="ctr">
                        <a:buFontTx/>
                        <a:buNone/>
                      </a:pPr>
                      <a:r>
                        <a:rPr lang="en-IN" dirty="0"/>
                        <a:t>15</a:t>
                      </a:r>
                    </a:p>
                  </a:txBody>
                  <a:tcPr/>
                </a:tc>
                <a:tc>
                  <a:txBody>
                    <a:bodyPr/>
                    <a:lstStyle/>
                    <a:p>
                      <a:pPr algn="ctr"/>
                      <a:r>
                        <a:rPr lang="en-IN" dirty="0"/>
                        <a:t>ZERO</a:t>
                      </a:r>
                      <a:r>
                        <a:rPr lang="en-IN" baseline="0" dirty="0"/>
                        <a:t> CROSSING</a:t>
                      </a:r>
                      <a:endParaRPr lang="en-IN" dirty="0"/>
                    </a:p>
                  </a:txBody>
                  <a:tcPr/>
                </a:tc>
                <a:tc>
                  <a:txBody>
                    <a:bodyPr/>
                    <a:lstStyle/>
                    <a:p>
                      <a:r>
                        <a:rPr kumimoji="0" lang="en-IN" sz="1800" b="0" i="0" u="none" strike="noStrike" kern="1200" baseline="0" dirty="0">
                          <a:solidFill>
                            <a:schemeClr val="dk1"/>
                          </a:solidFill>
                          <a:latin typeface="+mn-lt"/>
                          <a:ea typeface="+mn-ea"/>
                          <a:cs typeface="+mn-cs"/>
                        </a:rPr>
                        <a:t>Number of zero crossings in a signal</a:t>
                      </a:r>
                      <a:endParaRPr lang="en-IN" dirty="0"/>
                    </a:p>
                  </a:txBody>
                  <a:tcPr/>
                </a:tc>
                <a:extLst>
                  <a:ext uri="{0D108BD9-81ED-4DB2-BD59-A6C34878D82A}">
                    <a16:rowId xmlns:a16="http://schemas.microsoft.com/office/drawing/2014/main" val="10008"/>
                  </a:ext>
                </a:extLst>
              </a:tr>
              <a:tr h="360000">
                <a:tc>
                  <a:txBody>
                    <a:bodyPr/>
                    <a:lstStyle/>
                    <a:p>
                      <a:pPr marL="0" indent="0" algn="ctr">
                        <a:buFontTx/>
                        <a:buNone/>
                      </a:pPr>
                      <a:r>
                        <a:rPr lang="en-IN" dirty="0"/>
                        <a:t>16</a:t>
                      </a:r>
                    </a:p>
                  </a:txBody>
                  <a:tcPr/>
                </a:tc>
                <a:tc>
                  <a:txBody>
                    <a:bodyPr/>
                    <a:lstStyle/>
                    <a:p>
                      <a:pPr algn="ctr"/>
                      <a:r>
                        <a:rPr lang="en-IN" dirty="0"/>
                        <a:t>MIN MAX NUMBER</a:t>
                      </a:r>
                    </a:p>
                  </a:txBody>
                  <a:tcPr/>
                </a:tc>
                <a:tc>
                  <a:txBody>
                    <a:bodyPr/>
                    <a:lstStyle/>
                    <a:p>
                      <a:r>
                        <a:rPr kumimoji="0" lang="en-IN" sz="1800" b="0" i="0" u="none" strike="noStrike" kern="1200" baseline="0" dirty="0">
                          <a:solidFill>
                            <a:schemeClr val="dk1"/>
                          </a:solidFill>
                          <a:latin typeface="+mn-lt"/>
                          <a:ea typeface="+mn-ea"/>
                          <a:cs typeface="+mn-cs"/>
                        </a:rPr>
                        <a:t>Number of local minima and maxima</a:t>
                      </a:r>
                      <a:endParaRPr lang="en-IN" dirty="0"/>
                    </a:p>
                  </a:txBody>
                  <a:tcPr/>
                </a:tc>
                <a:extLst>
                  <a:ext uri="{0D108BD9-81ED-4DB2-BD59-A6C34878D82A}">
                    <a16:rowId xmlns:a16="http://schemas.microsoft.com/office/drawing/2014/main" val="10009"/>
                  </a:ext>
                </a:extLst>
              </a:tr>
              <a:tr h="360000">
                <a:tc>
                  <a:txBody>
                    <a:bodyPr/>
                    <a:lstStyle/>
                    <a:p>
                      <a:pPr marL="0" indent="0" algn="ctr">
                        <a:buFontTx/>
                        <a:buNone/>
                      </a:pPr>
                      <a:r>
                        <a:rPr lang="en-IN" dirty="0"/>
                        <a:t>17</a:t>
                      </a:r>
                    </a:p>
                  </a:txBody>
                  <a:tcPr/>
                </a:tc>
                <a:tc>
                  <a:txBody>
                    <a:bodyPr/>
                    <a:lstStyle/>
                    <a:p>
                      <a:pPr algn="ctr"/>
                      <a:r>
                        <a:rPr lang="en-IN" dirty="0"/>
                        <a:t>COEFF OF</a:t>
                      </a:r>
                      <a:r>
                        <a:rPr lang="en-IN" baseline="0" dirty="0"/>
                        <a:t> VARIATION</a:t>
                      </a:r>
                      <a:endParaRPr lang="en-IN" dirty="0"/>
                    </a:p>
                  </a:txBody>
                  <a:tcPr/>
                </a:tc>
                <a:tc>
                  <a:txBody>
                    <a:bodyPr/>
                    <a:lstStyle/>
                    <a:p>
                      <a:r>
                        <a:rPr kumimoji="0" lang="en-IN" sz="1800" b="0" i="0" u="none" strike="noStrike" kern="1200" baseline="0" dirty="0">
                          <a:solidFill>
                            <a:schemeClr val="dk1"/>
                          </a:solidFill>
                          <a:latin typeface="+mn-lt"/>
                          <a:ea typeface="+mn-ea"/>
                          <a:cs typeface="+mn-cs"/>
                        </a:rPr>
                        <a:t>a statistical measure of the deviation of a variable from its mean, standard deviation divided by mean</a:t>
                      </a:r>
                      <a:endParaRPr lang="en-IN" dirty="0"/>
                    </a:p>
                  </a:txBody>
                  <a:tcPr/>
                </a:tc>
                <a:extLst>
                  <a:ext uri="{0D108BD9-81ED-4DB2-BD59-A6C34878D82A}">
                    <a16:rowId xmlns:a16="http://schemas.microsoft.com/office/drawing/2014/main" val="10010"/>
                  </a:ext>
                </a:extLst>
              </a:tr>
              <a:tr h="360000">
                <a:tc>
                  <a:txBody>
                    <a:bodyPr/>
                    <a:lstStyle/>
                    <a:p>
                      <a:pPr marL="0" indent="0" algn="ctr">
                        <a:buFontTx/>
                        <a:buNone/>
                      </a:pPr>
                      <a:r>
                        <a:rPr lang="en-IN" dirty="0"/>
                        <a:t>18</a:t>
                      </a:r>
                    </a:p>
                  </a:txBody>
                  <a:tcPr/>
                </a:tc>
                <a:tc>
                  <a:txBody>
                    <a:bodyPr/>
                    <a:lstStyle/>
                    <a:p>
                      <a:pPr algn="ctr"/>
                      <a:r>
                        <a:rPr lang="en-IN" dirty="0"/>
                        <a:t>AMPL RANGE</a:t>
                      </a:r>
                    </a:p>
                  </a:txBody>
                  <a:tcPr/>
                </a:tc>
                <a:tc>
                  <a:txBody>
                    <a:bodyPr/>
                    <a:lstStyle/>
                    <a:p>
                      <a:r>
                        <a:rPr kumimoji="0" lang="en-IN" sz="1800" b="0" i="0" u="none" strike="noStrike" kern="1200" baseline="0" dirty="0">
                          <a:solidFill>
                            <a:schemeClr val="dk1"/>
                          </a:solidFill>
                          <a:latin typeface="+mn-lt"/>
                          <a:ea typeface="+mn-ea"/>
                          <a:cs typeface="+mn-cs"/>
                        </a:rPr>
                        <a:t>The difference between the maximum</a:t>
                      </a:r>
                    </a:p>
                    <a:p>
                      <a:r>
                        <a:rPr kumimoji="0" lang="en-IN" sz="1800" b="0" i="0" u="none" strike="noStrike" kern="1200" baseline="0" dirty="0">
                          <a:solidFill>
                            <a:schemeClr val="dk1"/>
                          </a:solidFill>
                          <a:latin typeface="+mn-lt"/>
                          <a:ea typeface="+mn-ea"/>
                          <a:cs typeface="+mn-cs"/>
                        </a:rPr>
                        <a:t>positive and maximum negative  Amplitude values</a:t>
                      </a:r>
                      <a:endParaRPr lang="en-IN" dirty="0"/>
                    </a:p>
                  </a:txBody>
                  <a:tcPr/>
                </a:tc>
                <a:extLst>
                  <a:ext uri="{0D108BD9-81ED-4DB2-BD59-A6C34878D82A}">
                    <a16:rowId xmlns:a16="http://schemas.microsoft.com/office/drawing/2014/main" val="10011"/>
                  </a:ext>
                </a:extLst>
              </a:tr>
            </a:tbl>
          </a:graphicData>
        </a:graphic>
      </p:graphicFrame>
      <p:sp>
        <p:nvSpPr>
          <p:cNvPr id="7" name="Title 1">
            <a:extLst>
              <a:ext uri="{FF2B5EF4-FFF2-40B4-BE49-F238E27FC236}">
                <a16:creationId xmlns:a16="http://schemas.microsoft.com/office/drawing/2014/main" id="{35BE2E3B-DE27-024C-A480-6942981BBA6B}"/>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
        <p:nvSpPr>
          <p:cNvPr id="2" name="Date Placeholder 1">
            <a:extLst>
              <a:ext uri="{FF2B5EF4-FFF2-40B4-BE49-F238E27FC236}">
                <a16:creationId xmlns:a16="http://schemas.microsoft.com/office/drawing/2014/main" id="{561BB2F0-A005-10A7-2E84-4E901DA23A3A}"/>
              </a:ext>
            </a:extLst>
          </p:cNvPr>
          <p:cNvSpPr>
            <a:spLocks noGrp="1"/>
          </p:cNvSpPr>
          <p:nvPr>
            <p:ph type="dt" sz="half" idx="10"/>
          </p:nvPr>
        </p:nvSpPr>
        <p:spPr/>
        <p:txBody>
          <a:bodyPr/>
          <a:lstStyle/>
          <a:p>
            <a:fld id="{7725AA28-31FF-7D4F-8146-998D1C7DD968}" type="datetime1">
              <a:rPr lang="en-IN" smtClean="0">
                <a:solidFill>
                  <a:prstClr val="black">
                    <a:tint val="75000"/>
                  </a:prstClr>
                </a:solidFill>
              </a:rPr>
              <a:t>01/03/23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1EC4749-8CDC-2FB1-906E-1D54E6889DE0}"/>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2320734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83632" y="1062028"/>
            <a:ext cx="6696744" cy="369332"/>
          </a:xfrm>
          <a:prstGeom prst="rect">
            <a:avLst/>
          </a:prstGeom>
        </p:spPr>
        <p:txBody>
          <a:bodyPr wrap="square">
            <a:spAutoFit/>
          </a:bodyPr>
          <a:lstStyle/>
          <a:p>
            <a:r>
              <a:rPr lang="en-IN" b="1" dirty="0"/>
              <a:t>Features derived from the first and second derivative.</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1284103559"/>
              </p:ext>
            </p:extLst>
          </p:nvPr>
        </p:nvGraphicFramePr>
        <p:xfrm>
          <a:off x="2438400" y="1524000"/>
          <a:ext cx="6840760" cy="3100320"/>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3672408">
                  <a:extLst>
                    <a:ext uri="{9D8B030D-6E8A-4147-A177-3AD203B41FA5}">
                      <a16:colId xmlns:a16="http://schemas.microsoft.com/office/drawing/2014/main" val="20002"/>
                    </a:ext>
                  </a:extLst>
                </a:gridCol>
              </a:tblGrid>
              <a:tr h="54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540000">
                <a:tc>
                  <a:txBody>
                    <a:bodyPr/>
                    <a:lstStyle/>
                    <a:p>
                      <a:pPr algn="ctr"/>
                      <a:r>
                        <a:rPr lang="en-IN" dirty="0"/>
                        <a:t>19</a:t>
                      </a:r>
                    </a:p>
                  </a:txBody>
                  <a:tcPr/>
                </a:tc>
                <a:tc>
                  <a:txBody>
                    <a:bodyPr/>
                    <a:lstStyle/>
                    <a:p>
                      <a:pPr algn="ctr"/>
                      <a:r>
                        <a:rPr kumimoji="0" lang="en-IN" sz="1800" b="0" i="0" u="none" strike="noStrike" kern="1200" baseline="0" dirty="0">
                          <a:solidFill>
                            <a:schemeClr val="dk1"/>
                          </a:solidFill>
                          <a:latin typeface="+mn-lt"/>
                          <a:ea typeface="+mn-ea"/>
                          <a:cs typeface="+mn-cs"/>
                        </a:rPr>
                        <a:t>1</a:t>
                      </a:r>
                      <a:r>
                        <a:rPr kumimoji="0" lang="en-IN" sz="1800" b="0" i="0" u="none" strike="noStrike" kern="1200" baseline="30000" dirty="0">
                          <a:solidFill>
                            <a:schemeClr val="dk1"/>
                          </a:solidFill>
                          <a:latin typeface="+mn-lt"/>
                          <a:ea typeface="+mn-ea"/>
                          <a:cs typeface="+mn-cs"/>
                        </a:rPr>
                        <a:t>st</a:t>
                      </a:r>
                      <a:r>
                        <a:rPr kumimoji="0" lang="en-IN" sz="1800" b="0" i="0" u="none" strike="noStrike" kern="1200" baseline="0" dirty="0">
                          <a:solidFill>
                            <a:schemeClr val="dk1"/>
                          </a:solidFill>
                          <a:latin typeface="+mn-lt"/>
                          <a:ea typeface="+mn-ea"/>
                          <a:cs typeface="+mn-cs"/>
                        </a:rPr>
                        <a:t> </a:t>
                      </a:r>
                      <a:r>
                        <a:rPr kumimoji="0" lang="en-IN" sz="1800" b="0" i="1" u="none" strike="noStrike" kern="1200" baseline="0" dirty="0">
                          <a:solidFill>
                            <a:schemeClr val="dk1"/>
                          </a:solidFill>
                          <a:latin typeface="+mn-lt"/>
                          <a:ea typeface="+mn-ea"/>
                          <a:cs typeface="+mn-cs"/>
                        </a:rPr>
                        <a:t> </a:t>
                      </a:r>
                      <a:r>
                        <a:rPr kumimoji="0" lang="en-IN" sz="1800" b="0" i="0" u="none" strike="noStrike" kern="1200" baseline="0" dirty="0">
                          <a:solidFill>
                            <a:schemeClr val="dk1"/>
                          </a:solidFill>
                          <a:latin typeface="+mn-lt"/>
                          <a:ea typeface="+mn-ea"/>
                          <a:cs typeface="+mn-cs"/>
                        </a:rPr>
                        <a:t>DIFF MEAN</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value of the first derivative of the signal</a:t>
                      </a:r>
                      <a:endParaRPr lang="en-IN" dirty="0"/>
                    </a:p>
                  </a:txBody>
                  <a:tcPr/>
                </a:tc>
                <a:extLst>
                  <a:ext uri="{0D108BD9-81ED-4DB2-BD59-A6C34878D82A}">
                    <a16:rowId xmlns:a16="http://schemas.microsoft.com/office/drawing/2014/main" val="10001"/>
                  </a:ext>
                </a:extLst>
              </a:tr>
              <a:tr h="540000">
                <a:tc>
                  <a:txBody>
                    <a:bodyPr/>
                    <a:lstStyle/>
                    <a:p>
                      <a:pPr algn="ctr"/>
                      <a:r>
                        <a:rPr lang="en-IN" dirty="0"/>
                        <a:t>20</a:t>
                      </a:r>
                    </a:p>
                  </a:txBody>
                  <a:tcPr/>
                </a:tc>
                <a:tc>
                  <a:txBody>
                    <a:bodyPr/>
                    <a:lstStyle/>
                    <a:p>
                      <a:pPr algn="ctr"/>
                      <a:r>
                        <a:rPr kumimoji="0" lang="en-IN" sz="1800" b="0" i="0" u="none" strike="noStrike" kern="1200" baseline="0" dirty="0">
                          <a:solidFill>
                            <a:schemeClr val="dk1"/>
                          </a:solidFill>
                          <a:latin typeface="+mn-lt"/>
                          <a:ea typeface="+mn-ea"/>
                          <a:cs typeface="+mn-cs"/>
                        </a:rPr>
                        <a:t>1</a:t>
                      </a:r>
                      <a:r>
                        <a:rPr kumimoji="0" lang="en-IN" sz="1800" b="0" i="1" u="none" strike="noStrike" kern="1200" baseline="30000" dirty="0">
                          <a:solidFill>
                            <a:schemeClr val="dk1"/>
                          </a:solidFill>
                          <a:latin typeface="+mn-lt"/>
                          <a:ea typeface="+mn-ea"/>
                          <a:cs typeface="+mn-cs"/>
                        </a:rPr>
                        <a:t>st</a:t>
                      </a:r>
                      <a:r>
                        <a:rPr kumimoji="0" lang="en-IN" sz="1800" b="0" i="1" u="none" strike="noStrike" kern="1200" baseline="0" dirty="0">
                          <a:solidFill>
                            <a:schemeClr val="dk1"/>
                          </a:solidFill>
                          <a:latin typeface="+mn-lt"/>
                          <a:ea typeface="+mn-ea"/>
                          <a:cs typeface="+mn-cs"/>
                        </a:rPr>
                        <a:t>  </a:t>
                      </a:r>
                      <a:r>
                        <a:rPr kumimoji="0" lang="en-IN" sz="1800" b="0" i="0" u="none" strike="noStrike" kern="1200" baseline="0" dirty="0">
                          <a:solidFill>
                            <a:schemeClr val="dk1"/>
                          </a:solidFill>
                          <a:latin typeface="+mn-lt"/>
                          <a:ea typeface="+mn-ea"/>
                          <a:cs typeface="+mn-cs"/>
                        </a:rPr>
                        <a:t>DIFF MAX</a:t>
                      </a:r>
                      <a:endParaRPr lang="en-IN" dirty="0"/>
                    </a:p>
                  </a:txBody>
                  <a:tcPr/>
                </a:tc>
                <a:tc>
                  <a:txBody>
                    <a:bodyPr/>
                    <a:lstStyle/>
                    <a:p>
                      <a:r>
                        <a:rPr kumimoji="0" lang="en-IN" sz="1800" b="0" i="0" u="none" strike="noStrike" kern="1200" baseline="0" dirty="0">
                          <a:solidFill>
                            <a:schemeClr val="dk1"/>
                          </a:solidFill>
                          <a:latin typeface="+mn-lt"/>
                          <a:ea typeface="+mn-ea"/>
                          <a:cs typeface="+mn-cs"/>
                        </a:rPr>
                        <a:t>Maximum value of the first derivative of the signal</a:t>
                      </a:r>
                      <a:endParaRPr lang="en-IN" dirty="0"/>
                    </a:p>
                  </a:txBody>
                  <a:tcPr/>
                </a:tc>
                <a:extLst>
                  <a:ext uri="{0D108BD9-81ED-4DB2-BD59-A6C34878D82A}">
                    <a16:rowId xmlns:a16="http://schemas.microsoft.com/office/drawing/2014/main" val="10002"/>
                  </a:ext>
                </a:extLst>
              </a:tr>
              <a:tr h="540000">
                <a:tc>
                  <a:txBody>
                    <a:bodyPr/>
                    <a:lstStyle/>
                    <a:p>
                      <a:pPr algn="ctr"/>
                      <a:r>
                        <a:rPr lang="en-IN" dirty="0"/>
                        <a:t>21</a:t>
                      </a:r>
                    </a:p>
                  </a:txBody>
                  <a:tcPr/>
                </a:tc>
                <a:tc>
                  <a:txBody>
                    <a:bodyPr/>
                    <a:lstStyle/>
                    <a:p>
                      <a:pPr algn="ctr"/>
                      <a:r>
                        <a:rPr lang="en-IN" dirty="0"/>
                        <a:t>2</a:t>
                      </a:r>
                      <a:r>
                        <a:rPr lang="en-IN" baseline="30000" dirty="0"/>
                        <a:t>nd</a:t>
                      </a:r>
                      <a:r>
                        <a:rPr lang="en-IN" dirty="0"/>
                        <a:t> DIFF MEAN</a:t>
                      </a:r>
                    </a:p>
                  </a:txBody>
                  <a:tcPr/>
                </a:tc>
                <a:tc>
                  <a:txBody>
                    <a:bodyPr/>
                    <a:lstStyle/>
                    <a:p>
                      <a:r>
                        <a:rPr kumimoji="0" lang="en-IN" sz="1800" b="0" i="0" u="none" strike="noStrike" kern="1200" baseline="0" dirty="0">
                          <a:solidFill>
                            <a:schemeClr val="dk1"/>
                          </a:solidFill>
                          <a:latin typeface="+mn-lt"/>
                          <a:ea typeface="+mn-ea"/>
                          <a:cs typeface="+mn-cs"/>
                        </a:rPr>
                        <a:t>Mean value of the second derivative of the signal</a:t>
                      </a:r>
                      <a:endParaRPr lang="en-IN" dirty="0"/>
                    </a:p>
                  </a:txBody>
                  <a:tcPr/>
                </a:tc>
                <a:extLst>
                  <a:ext uri="{0D108BD9-81ED-4DB2-BD59-A6C34878D82A}">
                    <a16:rowId xmlns:a16="http://schemas.microsoft.com/office/drawing/2014/main" val="10003"/>
                  </a:ext>
                </a:extLst>
              </a:tr>
              <a:tr h="540000">
                <a:tc>
                  <a:txBody>
                    <a:bodyPr/>
                    <a:lstStyle/>
                    <a:p>
                      <a:pPr algn="ctr"/>
                      <a:r>
                        <a:rPr lang="en-IN" dirty="0"/>
                        <a:t>22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2</a:t>
                      </a:r>
                      <a:r>
                        <a:rPr lang="en-IN" baseline="30000" dirty="0"/>
                        <a:t>nd</a:t>
                      </a:r>
                      <a:r>
                        <a:rPr lang="en-IN" dirty="0"/>
                        <a:t> DIFF MAX</a:t>
                      </a:r>
                    </a:p>
                  </a:txBody>
                  <a:tcPr/>
                </a:tc>
                <a:tc>
                  <a:txBody>
                    <a:bodyPr/>
                    <a:lstStyle/>
                    <a:p>
                      <a:r>
                        <a:rPr kumimoji="0" lang="en-IN" sz="1800" b="0" i="0" u="none" strike="noStrike" kern="1200" baseline="0" dirty="0">
                          <a:solidFill>
                            <a:schemeClr val="dk1"/>
                          </a:solidFill>
                          <a:latin typeface="+mn-lt"/>
                          <a:ea typeface="+mn-ea"/>
                          <a:cs typeface="+mn-cs"/>
                        </a:rPr>
                        <a:t>Maximum value of the second derivative of the signal</a:t>
                      </a:r>
                      <a:endParaRPr lang="en-IN" dirty="0"/>
                    </a:p>
                  </a:txBody>
                  <a:tcPr/>
                </a:tc>
                <a:extLst>
                  <a:ext uri="{0D108BD9-81ED-4DB2-BD59-A6C34878D82A}">
                    <a16:rowId xmlns:a16="http://schemas.microsoft.com/office/drawing/2014/main" val="10004"/>
                  </a:ext>
                </a:extLst>
              </a:tr>
            </a:tbl>
          </a:graphicData>
        </a:graphic>
      </p:graphicFrame>
      <p:sp>
        <p:nvSpPr>
          <p:cNvPr id="7" name="Title 1">
            <a:extLst>
              <a:ext uri="{FF2B5EF4-FFF2-40B4-BE49-F238E27FC236}">
                <a16:creationId xmlns:a16="http://schemas.microsoft.com/office/drawing/2014/main" id="{1F028B16-ABDF-1F41-A4B4-49DDB57F3C8E}"/>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
        <p:nvSpPr>
          <p:cNvPr id="2" name="Date Placeholder 1">
            <a:extLst>
              <a:ext uri="{FF2B5EF4-FFF2-40B4-BE49-F238E27FC236}">
                <a16:creationId xmlns:a16="http://schemas.microsoft.com/office/drawing/2014/main" id="{67E88EFE-82B0-A19E-1E9D-97C2A52E1281}"/>
              </a:ext>
            </a:extLst>
          </p:cNvPr>
          <p:cNvSpPr>
            <a:spLocks noGrp="1"/>
          </p:cNvSpPr>
          <p:nvPr>
            <p:ph type="dt" sz="half" idx="10"/>
          </p:nvPr>
        </p:nvSpPr>
        <p:spPr/>
        <p:txBody>
          <a:bodyPr/>
          <a:lstStyle/>
          <a:p>
            <a:fld id="{D9C3BDBE-9DB8-2945-9175-7F6B65B87FF8}" type="datetime1">
              <a:rPr lang="en-IN" smtClean="0">
                <a:solidFill>
                  <a:prstClr val="black">
                    <a:tint val="75000"/>
                  </a:prstClr>
                </a:solidFill>
              </a:rPr>
              <a:t>01/03/23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C1E1B8F2-027E-5DC3-1A2C-FC7913C1401C}"/>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13362919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83632" y="1062028"/>
            <a:ext cx="6696744" cy="369332"/>
          </a:xfrm>
          <a:prstGeom prst="rect">
            <a:avLst/>
          </a:prstGeom>
        </p:spPr>
        <p:txBody>
          <a:bodyPr wrap="square">
            <a:spAutoFit/>
          </a:bodyPr>
          <a:lstStyle/>
          <a:p>
            <a:pPr algn="ctr"/>
            <a:r>
              <a:rPr lang="en-IN" b="1" dirty="0"/>
              <a:t>The Hjorth parameters</a:t>
            </a:r>
            <a:endParaRPr lang="en-IN" dirty="0"/>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2783632" y="1772816"/>
              <a:ext cx="6840760" cy="2202549"/>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3672408">
                      <a:extLst>
                        <a:ext uri="{9D8B030D-6E8A-4147-A177-3AD203B41FA5}">
                          <a16:colId xmlns:a16="http://schemas.microsoft.com/office/drawing/2014/main" val="20002"/>
                        </a:ext>
                      </a:extLst>
                    </a:gridCol>
                  </a:tblGrid>
                  <a:tr h="54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540000">
                    <a:tc>
                      <a:txBody>
                        <a:bodyPr/>
                        <a:lstStyle/>
                        <a:p>
                          <a:pPr algn="ctr"/>
                          <a:r>
                            <a:rPr lang="en-IN" dirty="0"/>
                            <a:t>23</a:t>
                          </a:r>
                        </a:p>
                      </a:txBody>
                      <a:tcPr/>
                    </a:tc>
                    <a:tc>
                      <a:txBody>
                        <a:bodyPr/>
                        <a:lstStyle/>
                        <a:p>
                          <a:pPr algn="ctr"/>
                          <a:r>
                            <a:rPr kumimoji="0" lang="en-IN" sz="1800" b="0" i="0" u="none" strike="noStrike" kern="1200" baseline="0" dirty="0">
                              <a:solidFill>
                                <a:schemeClr val="dk1"/>
                              </a:solidFill>
                              <a:latin typeface="+mn-lt"/>
                              <a:ea typeface="+mn-ea"/>
                              <a:cs typeface="+mn-cs"/>
                            </a:rPr>
                            <a:t>HJORTH 1</a:t>
                          </a:r>
                          <a:endParaRPr lang="en-IN" dirty="0"/>
                        </a:p>
                      </a:txBody>
                      <a:tcPr/>
                    </a:tc>
                    <a:tc>
                      <a:txBody>
                        <a:bodyPr/>
                        <a:lstStyle/>
                        <a:p>
                          <a:r>
                            <a:rPr kumimoji="0" lang="en-IN" sz="1800" b="0" i="0" u="none" strike="noStrike" kern="1200" baseline="0" dirty="0">
                              <a:solidFill>
                                <a:schemeClr val="dk1"/>
                              </a:solidFill>
                              <a:latin typeface="+mn-lt"/>
                              <a:ea typeface="+mn-ea"/>
                              <a:cs typeface="+mn-cs"/>
                            </a:rPr>
                            <a:t>Ability </a:t>
                          </a:r>
                          <a:endParaRPr lang="en-IN" dirty="0"/>
                        </a:p>
                      </a:txBody>
                      <a:tcPr/>
                    </a:tc>
                    <a:extLst>
                      <a:ext uri="{0D108BD9-81ED-4DB2-BD59-A6C34878D82A}">
                        <a16:rowId xmlns:a16="http://schemas.microsoft.com/office/drawing/2014/main" val="10001"/>
                      </a:ext>
                    </a:extLst>
                  </a:tr>
                  <a:tr h="540000">
                    <a:tc>
                      <a:txBody>
                        <a:bodyPr/>
                        <a:lstStyle/>
                        <a:p>
                          <a:pPr algn="ctr"/>
                          <a:r>
                            <a:rPr lang="en-IN" dirty="0"/>
                            <a:t>24</a:t>
                          </a:r>
                        </a:p>
                      </a:txBody>
                      <a:tcPr/>
                    </a:tc>
                    <a:tc>
                      <a:txBody>
                        <a:bodyPr/>
                        <a:lstStyle/>
                        <a:p>
                          <a:pPr algn="ctr"/>
                          <a:r>
                            <a:rPr kumimoji="0" lang="en-IN" sz="1800" b="0" i="0" u="none" strike="noStrike" kern="1200" baseline="0" dirty="0">
                              <a:solidFill>
                                <a:schemeClr val="dk1"/>
                              </a:solidFill>
                              <a:latin typeface="+mn-lt"/>
                              <a:ea typeface="+mn-ea"/>
                              <a:cs typeface="+mn-cs"/>
                            </a:rPr>
                            <a:t>HJORTH 2</a:t>
                          </a:r>
                          <a:endParaRPr lang="en-IN" dirty="0"/>
                        </a:p>
                      </a:txBody>
                      <a:tcPr/>
                    </a:tc>
                    <a:tc>
                      <a:txBody>
                        <a:bodyPr/>
                        <a:lstStyle/>
                        <a:p>
                          <a:r>
                            <a:rPr kumimoji="0" lang="en-IN" sz="1800" b="0" i="0" u="none" strike="noStrike" kern="1200" baseline="0" dirty="0">
                              <a:solidFill>
                                <a:schemeClr val="dk1"/>
                              </a:solidFill>
                              <a:latin typeface="+mn-lt"/>
                              <a:ea typeface="+mn-ea"/>
                              <a:cs typeface="+mn-cs"/>
                            </a:rPr>
                            <a:t>Mobility  (</a:t>
                          </a:r>
                          <a:r>
                            <a:rPr lang="el-GR" i="1" dirty="0"/>
                            <a:t>σ</a:t>
                          </a:r>
                          <a:r>
                            <a:rPr lang="en-IN" i="1" dirty="0"/>
                            <a:t>x ′ /</a:t>
                          </a:r>
                          <a:r>
                            <a:rPr lang="el-GR" i="1" dirty="0"/>
                            <a:t>σ</a:t>
                          </a:r>
                          <a:r>
                            <a:rPr lang="en-IN" i="1" dirty="0"/>
                            <a:t>x )</a:t>
                          </a:r>
                          <a:endParaRPr lang="en-IN" dirty="0"/>
                        </a:p>
                      </a:txBody>
                      <a:tcPr/>
                    </a:tc>
                    <a:extLst>
                      <a:ext uri="{0D108BD9-81ED-4DB2-BD59-A6C34878D82A}">
                        <a16:rowId xmlns:a16="http://schemas.microsoft.com/office/drawing/2014/main" val="10002"/>
                      </a:ext>
                    </a:extLst>
                  </a:tr>
                  <a:tr h="540000">
                    <a:tc>
                      <a:txBody>
                        <a:bodyPr/>
                        <a:lstStyle/>
                        <a:p>
                          <a:pPr algn="ctr"/>
                          <a:r>
                            <a:rPr lang="en-IN" dirty="0"/>
                            <a:t>25</a:t>
                          </a:r>
                        </a:p>
                      </a:txBody>
                      <a:tcPr/>
                    </a:tc>
                    <a:tc>
                      <a:txBody>
                        <a:bodyPr/>
                        <a:lstStyle/>
                        <a:p>
                          <a:pPr algn="ctr"/>
                          <a:r>
                            <a:rPr kumimoji="0" lang="en-IN" sz="1800" b="0" i="0" u="none" strike="noStrike" kern="1200" baseline="0" dirty="0">
                              <a:solidFill>
                                <a:schemeClr val="dk1"/>
                              </a:solidFill>
                              <a:latin typeface="+mn-lt"/>
                              <a:ea typeface="+mn-ea"/>
                              <a:cs typeface="+mn-cs"/>
                            </a:rPr>
                            <a:t>HJORTH 3</a:t>
                          </a:r>
                          <a:endParaRPr lang="en-IN" dirty="0"/>
                        </a:p>
                      </a:txBody>
                      <a:tcPr/>
                    </a:tc>
                    <a:tc>
                      <a:txBody>
                        <a:bodyPr/>
                        <a:lstStyle/>
                        <a:p>
                          <a:r>
                            <a:rPr kumimoji="0" lang="en-IN" sz="1800" b="0" i="0" u="none" strike="noStrike" kern="1200" baseline="0" dirty="0">
                              <a:solidFill>
                                <a:schemeClr val="dk1"/>
                              </a:solidFill>
                              <a:latin typeface="+mn-lt"/>
                              <a:ea typeface="+mn-ea"/>
                              <a:cs typeface="+mn-cs"/>
                            </a:rPr>
                            <a:t>Complexity</a:t>
                          </a:r>
                          <a:r>
                            <a:rPr kumimoji="0" lang="en-IN" sz="1800" b="0" i="1" u="none" strike="noStrike" kern="1200" baseline="0" dirty="0">
                              <a:solidFill>
                                <a:schemeClr val="dk1"/>
                              </a:solidFill>
                              <a:latin typeface="+mn-lt"/>
                              <a:ea typeface="+mn-ea"/>
                              <a:cs typeface="+mn-cs"/>
                            </a:rPr>
                            <a:t> </a:t>
                          </a:r>
                          <a14:m>
                            <m:oMath xmlns:m="http://schemas.openxmlformats.org/officeDocument/2006/math">
                              <m:f>
                                <m:fPr>
                                  <m:ctrlPr>
                                    <a:rPr lang="en-IN" i="1" smtClean="0">
                                      <a:latin typeface="Cambria Math" panose="02040503050406030204" pitchFamily="18" charset="0"/>
                                    </a:rPr>
                                  </m:ctrlPr>
                                </m:fPr>
                                <m:num>
                                  <m:r>
                                    <m:rPr>
                                      <m:nor/>
                                    </m:rPr>
                                    <a:rPr kumimoji="0" lang="en-IN" sz="1800" b="0" i="0" u="none" strike="noStrike" kern="1200" baseline="0" dirty="0" smtClean="0">
                                      <a:solidFill>
                                        <a:schemeClr val="dk1"/>
                                      </a:solidFill>
                                      <a:latin typeface="+mn-lt"/>
                                      <a:ea typeface="+mn-ea"/>
                                      <a:cs typeface="+mn-cs"/>
                                    </a:rPr>
                                    <m:t>(</m:t>
                                  </m:r>
                                  <m:r>
                                    <m:rPr>
                                      <m:nor/>
                                    </m:rPr>
                                    <a:rPr lang="el-GR" i="1" dirty="0" smtClean="0"/>
                                    <m:t>σ</m:t>
                                  </m:r>
                                  <m:r>
                                    <m:rPr>
                                      <m:nor/>
                                    </m:rPr>
                                    <a:rPr lang="en-IN" i="1" dirty="0" smtClean="0"/>
                                    <m:t>x</m:t>
                                  </m:r>
                                  <m:r>
                                    <m:rPr>
                                      <m:nor/>
                                    </m:rPr>
                                    <a:rPr lang="en-IN" i="1" dirty="0" smtClean="0"/>
                                    <m:t>′′ /</m:t>
                                  </m:r>
                                  <m:r>
                                    <m:rPr>
                                      <m:nor/>
                                    </m:rPr>
                                    <a:rPr lang="el-GR" i="1" dirty="0" smtClean="0"/>
                                    <m:t>σ</m:t>
                                  </m:r>
                                  <m:r>
                                    <m:rPr>
                                      <m:nor/>
                                    </m:rPr>
                                    <a:rPr lang="en-IN" i="1" dirty="0" smtClean="0"/>
                                    <m:t>x</m:t>
                                  </m:r>
                                  <m:r>
                                    <m:rPr>
                                      <m:nor/>
                                    </m:rPr>
                                    <a:rPr lang="en-IN" i="1" dirty="0" smtClean="0"/>
                                    <m:t>′′</m:t>
                                  </m:r>
                                </m:num>
                                <m:den>
                                  <m:r>
                                    <m:rPr>
                                      <m:nor/>
                                    </m:rPr>
                                    <a:rPr kumimoji="0" lang="en-IN" sz="1800" b="0" i="0" u="none" strike="noStrike" kern="1200" baseline="0" dirty="0" smtClean="0">
                                      <a:solidFill>
                                        <a:schemeClr val="dk1"/>
                                      </a:solidFill>
                                      <a:latin typeface="+mn-lt"/>
                                      <a:ea typeface="+mn-ea"/>
                                      <a:cs typeface="+mn-cs"/>
                                    </a:rPr>
                                    <m:t>(</m:t>
                                  </m:r>
                                  <m:r>
                                    <m:rPr>
                                      <m:nor/>
                                    </m:rPr>
                                    <a:rPr lang="el-GR" i="1" dirty="0" smtClean="0"/>
                                    <m:t>σ</m:t>
                                  </m:r>
                                  <m:r>
                                    <m:rPr>
                                      <m:nor/>
                                    </m:rPr>
                                    <a:rPr lang="en-IN" i="1" dirty="0" smtClean="0"/>
                                    <m:t>x</m:t>
                                  </m:r>
                                  <m:r>
                                    <m:rPr>
                                      <m:nor/>
                                    </m:rPr>
                                    <a:rPr lang="en-IN" i="1" dirty="0" smtClean="0"/>
                                    <m:t> ′ /</m:t>
                                  </m:r>
                                  <m:r>
                                    <m:rPr>
                                      <m:nor/>
                                    </m:rPr>
                                    <a:rPr lang="el-GR" i="1" dirty="0" smtClean="0"/>
                                    <m:t>σ</m:t>
                                  </m:r>
                                  <m:r>
                                    <m:rPr>
                                      <m:nor/>
                                    </m:rPr>
                                    <a:rPr lang="en-IN" i="1" dirty="0" smtClean="0"/>
                                    <m:t>x</m:t>
                                  </m:r>
                                  <m:r>
                                    <m:rPr>
                                      <m:nor/>
                                    </m:rPr>
                                    <a:rPr lang="en-IN" i="1" dirty="0" smtClean="0"/>
                                    <m:t> )</m:t>
                                  </m:r>
                                  <m:r>
                                    <m:rPr>
                                      <m:nor/>
                                    </m:rPr>
                                    <a:rPr lang="en-IN" dirty="0" smtClean="0"/>
                                    <m:t> </m:t>
                                  </m:r>
                                </m:den>
                              </m:f>
                            </m:oMath>
                          </a14:m>
                          <a:endParaRPr lang="en-IN" dirty="0"/>
                        </a:p>
                      </a:txBody>
                      <a:tcPr/>
                    </a:tc>
                    <a:extLst>
                      <a:ext uri="{0D108BD9-81ED-4DB2-BD59-A6C34878D82A}">
                        <a16:rowId xmlns:a16="http://schemas.microsoft.com/office/drawing/2014/main" val="10003"/>
                      </a:ext>
                    </a:extLst>
                  </a:tr>
                </a:tbl>
              </a:graphicData>
            </a:graphic>
          </p:graphicFrame>
        </mc:Choice>
        <mc:Fallback xmlns="">
          <p:graphicFrame>
            <p:nvGraphicFramePr>
              <p:cNvPr id="6" name="Table 5"/>
              <p:cNvGraphicFramePr>
                <a:graphicFrameLocks noGrp="1"/>
              </p:cNvGraphicFramePr>
              <p:nvPr>
                <p:extLst/>
              </p:nvPr>
            </p:nvGraphicFramePr>
            <p:xfrm>
              <a:off x="2783632" y="1772816"/>
              <a:ext cx="6840760" cy="2202549"/>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3672408">
                      <a:extLst>
                        <a:ext uri="{9D8B030D-6E8A-4147-A177-3AD203B41FA5}">
                          <a16:colId xmlns:a16="http://schemas.microsoft.com/office/drawing/2014/main" val="20002"/>
                        </a:ext>
                      </a:extLst>
                    </a:gridCol>
                  </a:tblGrid>
                  <a:tr h="54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540000">
                    <a:tc>
                      <a:txBody>
                        <a:bodyPr/>
                        <a:lstStyle/>
                        <a:p>
                          <a:pPr algn="ctr"/>
                          <a:r>
                            <a:rPr lang="en-IN" dirty="0"/>
                            <a:t>23</a:t>
                          </a:r>
                        </a:p>
                      </a:txBody>
                      <a:tcPr/>
                    </a:tc>
                    <a:tc>
                      <a:txBody>
                        <a:bodyPr/>
                        <a:lstStyle/>
                        <a:p>
                          <a:pPr algn="ctr"/>
                          <a:r>
                            <a:rPr kumimoji="0" lang="en-IN" sz="1800" b="0" i="0" u="none" strike="noStrike" kern="1200" baseline="0" dirty="0">
                              <a:solidFill>
                                <a:schemeClr val="dk1"/>
                              </a:solidFill>
                              <a:latin typeface="+mn-lt"/>
                              <a:ea typeface="+mn-ea"/>
                              <a:cs typeface="+mn-cs"/>
                            </a:rPr>
                            <a:t>HJORTH 1</a:t>
                          </a:r>
                          <a:endParaRPr lang="en-IN" dirty="0"/>
                        </a:p>
                      </a:txBody>
                      <a:tcPr/>
                    </a:tc>
                    <a:tc>
                      <a:txBody>
                        <a:bodyPr/>
                        <a:lstStyle/>
                        <a:p>
                          <a:r>
                            <a:rPr kumimoji="0" lang="en-IN" sz="1800" b="0" i="0" u="none" strike="noStrike" kern="1200" baseline="0" dirty="0">
                              <a:solidFill>
                                <a:schemeClr val="dk1"/>
                              </a:solidFill>
                              <a:latin typeface="+mn-lt"/>
                              <a:ea typeface="+mn-ea"/>
                              <a:cs typeface="+mn-cs"/>
                            </a:rPr>
                            <a:t>Ability </a:t>
                          </a:r>
                          <a:endParaRPr lang="en-IN" dirty="0"/>
                        </a:p>
                      </a:txBody>
                      <a:tcPr/>
                    </a:tc>
                    <a:extLst>
                      <a:ext uri="{0D108BD9-81ED-4DB2-BD59-A6C34878D82A}">
                        <a16:rowId xmlns:a16="http://schemas.microsoft.com/office/drawing/2014/main" val="10001"/>
                      </a:ext>
                    </a:extLst>
                  </a:tr>
                  <a:tr h="540000">
                    <a:tc>
                      <a:txBody>
                        <a:bodyPr/>
                        <a:lstStyle/>
                        <a:p>
                          <a:pPr algn="ctr"/>
                          <a:r>
                            <a:rPr lang="en-IN" dirty="0"/>
                            <a:t>24</a:t>
                          </a:r>
                        </a:p>
                      </a:txBody>
                      <a:tcPr/>
                    </a:tc>
                    <a:tc>
                      <a:txBody>
                        <a:bodyPr/>
                        <a:lstStyle/>
                        <a:p>
                          <a:pPr algn="ctr"/>
                          <a:r>
                            <a:rPr kumimoji="0" lang="en-IN" sz="1800" b="0" i="0" u="none" strike="noStrike" kern="1200" baseline="0" dirty="0">
                              <a:solidFill>
                                <a:schemeClr val="dk1"/>
                              </a:solidFill>
                              <a:latin typeface="+mn-lt"/>
                              <a:ea typeface="+mn-ea"/>
                              <a:cs typeface="+mn-cs"/>
                            </a:rPr>
                            <a:t>HJORTH 2</a:t>
                          </a:r>
                          <a:endParaRPr lang="en-IN" dirty="0"/>
                        </a:p>
                      </a:txBody>
                      <a:tcPr/>
                    </a:tc>
                    <a:tc>
                      <a:txBody>
                        <a:bodyPr/>
                        <a:lstStyle/>
                        <a:p>
                          <a:r>
                            <a:rPr kumimoji="0" lang="en-IN" sz="1800" b="0" i="0" u="none" strike="noStrike" kern="1200" baseline="0" dirty="0">
                              <a:solidFill>
                                <a:schemeClr val="dk1"/>
                              </a:solidFill>
                              <a:latin typeface="+mn-lt"/>
                              <a:ea typeface="+mn-ea"/>
                              <a:cs typeface="+mn-cs"/>
                            </a:rPr>
                            <a:t>Mobility  (</a:t>
                          </a:r>
                          <a:r>
                            <a:rPr lang="el-GR" i="1" dirty="0"/>
                            <a:t>σ</a:t>
                          </a:r>
                          <a:r>
                            <a:rPr lang="en-IN" i="1" dirty="0"/>
                            <a:t>x ′ /</a:t>
                          </a:r>
                          <a:r>
                            <a:rPr lang="el-GR" i="1" dirty="0"/>
                            <a:t>σ</a:t>
                          </a:r>
                          <a:r>
                            <a:rPr lang="en-IN" i="1" dirty="0"/>
                            <a:t>x )</a:t>
                          </a:r>
                          <a:endParaRPr lang="en-IN" dirty="0"/>
                        </a:p>
                      </a:txBody>
                      <a:tcPr/>
                    </a:tc>
                    <a:extLst>
                      <a:ext uri="{0D108BD9-81ED-4DB2-BD59-A6C34878D82A}">
                        <a16:rowId xmlns:a16="http://schemas.microsoft.com/office/drawing/2014/main" val="10002"/>
                      </a:ext>
                    </a:extLst>
                  </a:tr>
                  <a:tr h="582549">
                    <a:tc>
                      <a:txBody>
                        <a:bodyPr/>
                        <a:lstStyle/>
                        <a:p>
                          <a:pPr algn="ctr"/>
                          <a:r>
                            <a:rPr lang="en-IN" dirty="0"/>
                            <a:t>25</a:t>
                          </a:r>
                        </a:p>
                      </a:txBody>
                      <a:tcPr/>
                    </a:tc>
                    <a:tc>
                      <a:txBody>
                        <a:bodyPr/>
                        <a:lstStyle/>
                        <a:p>
                          <a:pPr algn="ctr"/>
                          <a:r>
                            <a:rPr kumimoji="0" lang="en-IN" sz="1800" b="0" i="0" u="none" strike="noStrike" kern="1200" baseline="0" dirty="0">
                              <a:solidFill>
                                <a:schemeClr val="dk1"/>
                              </a:solidFill>
                              <a:latin typeface="+mn-lt"/>
                              <a:ea typeface="+mn-ea"/>
                              <a:cs typeface="+mn-cs"/>
                            </a:rPr>
                            <a:t>HJORTH 3</a:t>
                          </a:r>
                          <a:endParaRPr lang="en-IN" dirty="0"/>
                        </a:p>
                      </a:txBody>
                      <a:tcPr/>
                    </a:tc>
                    <a:tc>
                      <a:txBody>
                        <a:bodyPr/>
                        <a:lstStyle/>
                        <a:p>
                          <a:endParaRPr lang="en-US"/>
                        </a:p>
                      </a:txBody>
                      <a:tcPr>
                        <a:blipFill>
                          <a:blip r:embed="rId2"/>
                          <a:stretch>
                            <a:fillRect l="-86851" t="-284783" r="-346" b="-13043"/>
                          </a:stretch>
                        </a:blipFill>
                      </a:tcPr>
                    </a:tc>
                    <a:extLst>
                      <a:ext uri="{0D108BD9-81ED-4DB2-BD59-A6C34878D82A}">
                        <a16:rowId xmlns:a16="http://schemas.microsoft.com/office/drawing/2014/main" val="10003"/>
                      </a:ext>
                    </a:extLst>
                  </a:tr>
                </a:tbl>
              </a:graphicData>
            </a:graphic>
          </p:graphicFrame>
        </mc:Fallback>
      </mc:AlternateContent>
      <p:sp>
        <p:nvSpPr>
          <p:cNvPr id="3" name="Rectangle 2"/>
          <p:cNvSpPr/>
          <p:nvPr/>
        </p:nvSpPr>
        <p:spPr>
          <a:xfrm>
            <a:off x="2567608" y="4671882"/>
            <a:ext cx="7416824" cy="1200329"/>
          </a:xfrm>
          <a:prstGeom prst="rect">
            <a:avLst/>
          </a:prstGeom>
        </p:spPr>
        <p:txBody>
          <a:bodyPr wrap="square">
            <a:spAutoFit/>
          </a:bodyPr>
          <a:lstStyle/>
          <a:p>
            <a:r>
              <a:rPr lang="en-IN" i="1" dirty="0"/>
              <a:t>NOTE:</a:t>
            </a:r>
          </a:p>
          <a:p>
            <a:endParaRPr lang="en-IN" i="1" dirty="0"/>
          </a:p>
          <a:p>
            <a:r>
              <a:rPr lang="el-GR" i="1" dirty="0"/>
              <a:t>σ</a:t>
            </a:r>
            <a:r>
              <a:rPr lang="en-IN" i="1" dirty="0"/>
              <a:t>x ′ </a:t>
            </a:r>
            <a:r>
              <a:rPr lang="en-IN" dirty="0"/>
              <a:t>is the standard deviation of the first derivative of the signal</a:t>
            </a:r>
          </a:p>
          <a:p>
            <a:r>
              <a:rPr lang="el-GR" i="1" dirty="0"/>
              <a:t>σ</a:t>
            </a:r>
            <a:r>
              <a:rPr lang="en-IN" i="1" dirty="0"/>
              <a:t>x′′ </a:t>
            </a:r>
            <a:r>
              <a:rPr lang="en-IN" dirty="0"/>
              <a:t>is the standard deviation of the second derivative of the signal</a:t>
            </a:r>
          </a:p>
        </p:txBody>
      </p:sp>
      <p:sp>
        <p:nvSpPr>
          <p:cNvPr id="8" name="Title 1">
            <a:extLst>
              <a:ext uri="{FF2B5EF4-FFF2-40B4-BE49-F238E27FC236}">
                <a16:creationId xmlns:a16="http://schemas.microsoft.com/office/drawing/2014/main" id="{8A41C6DF-6413-4A4A-9E43-FE2A7FC41E97}"/>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
        <p:nvSpPr>
          <p:cNvPr id="2" name="Date Placeholder 1">
            <a:extLst>
              <a:ext uri="{FF2B5EF4-FFF2-40B4-BE49-F238E27FC236}">
                <a16:creationId xmlns:a16="http://schemas.microsoft.com/office/drawing/2014/main" id="{89FCC042-85D7-3C0F-2996-C2B8275530C1}"/>
              </a:ext>
            </a:extLst>
          </p:cNvPr>
          <p:cNvSpPr>
            <a:spLocks noGrp="1"/>
          </p:cNvSpPr>
          <p:nvPr>
            <p:ph type="dt" sz="half" idx="10"/>
          </p:nvPr>
        </p:nvSpPr>
        <p:spPr/>
        <p:txBody>
          <a:bodyPr/>
          <a:lstStyle/>
          <a:p>
            <a:fld id="{7CAECEB1-B2D3-D64B-AE25-E8888928EA50}" type="datetime1">
              <a:rPr lang="en-IN" smtClean="0">
                <a:solidFill>
                  <a:prstClr val="black">
                    <a:tint val="75000"/>
                  </a:prstClr>
                </a:solidFill>
              </a:rPr>
              <a:t>01/03/23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0B81DBCD-910C-6E97-40D6-86216C248054}"/>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1410201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IN" dirty="0"/>
              <a:t>SECOND STEP: EXTRACTING THE FEATURES </a:t>
            </a:r>
          </a:p>
        </p:txBody>
      </p:sp>
      <p:sp>
        <p:nvSpPr>
          <p:cNvPr id="3" name="Content Placeholder 2"/>
          <p:cNvSpPr>
            <a:spLocks noGrp="1"/>
          </p:cNvSpPr>
          <p:nvPr>
            <p:ph idx="1"/>
          </p:nvPr>
        </p:nvSpPr>
        <p:spPr>
          <a:xfrm>
            <a:off x="762000" y="990600"/>
            <a:ext cx="10591800" cy="5105400"/>
          </a:xfrm>
        </p:spPr>
        <p:txBody>
          <a:bodyPr>
            <a:noAutofit/>
          </a:bodyPr>
          <a:lstStyle/>
          <a:p>
            <a:pPr algn="just"/>
            <a:r>
              <a:rPr lang="en-IN" sz="2400" b="1" i="1" dirty="0">
                <a:latin typeface="Times New Roman" panose="02020603050405020304" pitchFamily="18" charset="0"/>
                <a:cs typeface="Times New Roman" panose="02020603050405020304" pitchFamily="18" charset="0"/>
              </a:rPr>
              <a:t>FREQUENCY (SPECTRAL) FEATURES </a:t>
            </a:r>
          </a:p>
          <a:p>
            <a:pPr algn="just"/>
            <a:r>
              <a:rPr lang="en-IN" sz="2000" dirty="0">
                <a:latin typeface="Times New Roman" panose="02020603050405020304" pitchFamily="18" charset="0"/>
                <a:cs typeface="Times New Roman" panose="02020603050405020304" pitchFamily="18" charset="0"/>
              </a:rPr>
              <a:t>Much brain activity manifests itself as continuous amplitude- and frequency-modulated oscillations. Therefore, it is often advantageous to accurately track these changes in the frequency domain. Although the Fourier transform is the most common method for converting from the time domain to the frequency domain, there are several alternatives that have characteristics that are particularly desirable given specific constraints or specific objectives. These include: </a:t>
            </a:r>
          </a:p>
          <a:p>
            <a:pPr lvl="1" algn="just"/>
            <a:r>
              <a:rPr lang="en-IN" dirty="0">
                <a:latin typeface="Times New Roman" panose="02020603050405020304" pitchFamily="18" charset="0"/>
                <a:cs typeface="Times New Roman" panose="02020603050405020304" pitchFamily="18" charset="0"/>
              </a:rPr>
              <a:t>band power </a:t>
            </a:r>
          </a:p>
          <a:p>
            <a:pPr lvl="1" algn="just"/>
            <a:r>
              <a:rPr lang="en-IN" dirty="0">
                <a:latin typeface="Times New Roman" panose="02020603050405020304" pitchFamily="18" charset="0"/>
                <a:cs typeface="Times New Roman" panose="02020603050405020304" pitchFamily="18" charset="0"/>
              </a:rPr>
              <a:t>fast Fourier transform (FFT) </a:t>
            </a:r>
          </a:p>
          <a:p>
            <a:pPr lvl="1" algn="just"/>
            <a:r>
              <a:rPr lang="en-IN" dirty="0">
                <a:latin typeface="Times New Roman" panose="02020603050405020304" pitchFamily="18" charset="0"/>
                <a:cs typeface="Times New Roman" panose="02020603050405020304" pitchFamily="18" charset="0"/>
              </a:rPr>
              <a:t>autoregressive (AR) modeling </a:t>
            </a:r>
          </a:p>
          <a:p>
            <a:pPr algn="just"/>
            <a:endParaRPr lang="en-IN" sz="2000" b="1" i="1"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DFB2857-465E-7BA6-CB70-1272A959DE8D}"/>
              </a:ext>
            </a:extLst>
          </p:cNvPr>
          <p:cNvSpPr>
            <a:spLocks noGrp="1"/>
          </p:cNvSpPr>
          <p:nvPr>
            <p:ph type="dt" sz="half" idx="10"/>
          </p:nvPr>
        </p:nvSpPr>
        <p:spPr/>
        <p:txBody>
          <a:bodyPr/>
          <a:lstStyle/>
          <a:p>
            <a:fld id="{15DBFA3A-C604-AF4D-B944-64E741AFE48F}" type="datetime1">
              <a:rPr lang="en-IN" smtClean="0">
                <a:solidFill>
                  <a:prstClr val="black">
                    <a:tint val="75000"/>
                  </a:prstClr>
                </a:solidFill>
              </a:rPr>
              <a:t>01/03/23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8CE80CB0-FDAF-E0FD-113B-350D8F925244}"/>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210684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79576" y="1062028"/>
            <a:ext cx="7632848" cy="369332"/>
          </a:xfrm>
          <a:prstGeom prst="rect">
            <a:avLst/>
          </a:prstGeom>
        </p:spPr>
        <p:txBody>
          <a:bodyPr wrap="square">
            <a:spAutoFit/>
          </a:bodyPr>
          <a:lstStyle/>
          <a:p>
            <a:pPr algn="ctr"/>
            <a:r>
              <a:rPr lang="en-IN" b="1" dirty="0"/>
              <a:t>FFT-based features calculated from the EEG spectra.</a:t>
            </a:r>
            <a:endParaRPr lang="en-IN" dirty="0"/>
          </a:p>
        </p:txBody>
      </p:sp>
      <p:graphicFrame>
        <p:nvGraphicFramePr>
          <p:cNvPr id="6" name="Table 5"/>
          <p:cNvGraphicFramePr>
            <a:graphicFrameLocks noGrp="1"/>
          </p:cNvGraphicFramePr>
          <p:nvPr/>
        </p:nvGraphicFramePr>
        <p:xfrm>
          <a:off x="2783632" y="1772816"/>
          <a:ext cx="6840760" cy="3780000"/>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3672408">
                  <a:extLst>
                    <a:ext uri="{9D8B030D-6E8A-4147-A177-3AD203B41FA5}">
                      <a16:colId xmlns:a16="http://schemas.microsoft.com/office/drawing/2014/main" val="20002"/>
                    </a:ext>
                  </a:extLst>
                </a:gridCol>
              </a:tblGrid>
              <a:tr h="54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540000">
                <a:tc>
                  <a:txBody>
                    <a:bodyPr/>
                    <a:lstStyle/>
                    <a:p>
                      <a:pPr algn="ctr"/>
                      <a:r>
                        <a:rPr lang="en-IN" dirty="0"/>
                        <a:t>26</a:t>
                      </a:r>
                    </a:p>
                  </a:txBody>
                  <a:tcPr/>
                </a:tc>
                <a:tc>
                  <a:txBody>
                    <a:bodyPr/>
                    <a:lstStyle/>
                    <a:p>
                      <a:pPr algn="ctr"/>
                      <a:r>
                        <a:rPr kumimoji="0" lang="en-IN" sz="1800" b="0" i="0" u="none" strike="noStrike" kern="1200" baseline="0" dirty="0">
                          <a:solidFill>
                            <a:schemeClr val="dk1"/>
                          </a:solidFill>
                          <a:latin typeface="+mn-lt"/>
                          <a:ea typeface="+mn-ea"/>
                          <a:cs typeface="+mn-cs"/>
                        </a:rPr>
                        <a:t>FFT DELTA</a:t>
                      </a:r>
                      <a:endParaRPr lang="en-IN" dirty="0"/>
                    </a:p>
                  </a:txBody>
                  <a:tcPr/>
                </a:tc>
                <a:tc>
                  <a:txBody>
                    <a:bodyPr/>
                    <a:lstStyle/>
                    <a:p>
                      <a:r>
                        <a:rPr kumimoji="0" lang="en-IN" sz="1800" b="0" i="0" u="none" strike="noStrike" kern="1200" baseline="0" dirty="0">
                          <a:solidFill>
                            <a:schemeClr val="dk1"/>
                          </a:solidFill>
                          <a:latin typeface="+mn-lt"/>
                          <a:ea typeface="+mn-ea"/>
                          <a:cs typeface="+mn-cs"/>
                        </a:rPr>
                        <a:t>0.1 - 3 Hz</a:t>
                      </a:r>
                      <a:endParaRPr lang="en-IN" dirty="0"/>
                    </a:p>
                  </a:txBody>
                  <a:tcPr/>
                </a:tc>
                <a:extLst>
                  <a:ext uri="{0D108BD9-81ED-4DB2-BD59-A6C34878D82A}">
                    <a16:rowId xmlns:a16="http://schemas.microsoft.com/office/drawing/2014/main" val="10001"/>
                  </a:ext>
                </a:extLst>
              </a:tr>
              <a:tr h="540000">
                <a:tc>
                  <a:txBody>
                    <a:bodyPr/>
                    <a:lstStyle/>
                    <a:p>
                      <a:pPr algn="ctr"/>
                      <a:r>
                        <a:rPr lang="en-IN" dirty="0"/>
                        <a:t>27</a:t>
                      </a:r>
                    </a:p>
                  </a:txBody>
                  <a:tcPr/>
                </a:tc>
                <a:tc>
                  <a:txBody>
                    <a:bodyPr/>
                    <a:lstStyle/>
                    <a:p>
                      <a:pPr algn="ctr"/>
                      <a:r>
                        <a:rPr kumimoji="0" lang="en-IN" sz="1800" b="0" i="0" u="none" strike="noStrike" kern="1200" baseline="0" dirty="0">
                          <a:solidFill>
                            <a:schemeClr val="dk1"/>
                          </a:solidFill>
                          <a:latin typeface="+mn-lt"/>
                          <a:ea typeface="+mn-ea"/>
                          <a:cs typeface="+mn-cs"/>
                        </a:rPr>
                        <a:t>FFT THETA</a:t>
                      </a:r>
                      <a:endParaRPr lang="en-IN" dirty="0"/>
                    </a:p>
                  </a:txBody>
                  <a:tcPr/>
                </a:tc>
                <a:tc>
                  <a:txBody>
                    <a:bodyPr/>
                    <a:lstStyle/>
                    <a:p>
                      <a:r>
                        <a:rPr kumimoji="0" lang="en-IN" sz="1800" b="0" i="0" u="none" strike="noStrike" kern="1200" baseline="0" dirty="0">
                          <a:solidFill>
                            <a:schemeClr val="dk1"/>
                          </a:solidFill>
                          <a:latin typeface="+mn-lt"/>
                          <a:ea typeface="+mn-ea"/>
                          <a:cs typeface="+mn-cs"/>
                        </a:rPr>
                        <a:t>3 - 7 Hz</a:t>
                      </a:r>
                      <a:endParaRPr lang="en-IN" dirty="0"/>
                    </a:p>
                  </a:txBody>
                  <a:tcPr/>
                </a:tc>
                <a:extLst>
                  <a:ext uri="{0D108BD9-81ED-4DB2-BD59-A6C34878D82A}">
                    <a16:rowId xmlns:a16="http://schemas.microsoft.com/office/drawing/2014/main" val="10002"/>
                  </a:ext>
                </a:extLst>
              </a:tr>
              <a:tr h="540000">
                <a:tc>
                  <a:txBody>
                    <a:bodyPr/>
                    <a:lstStyle/>
                    <a:p>
                      <a:pPr algn="ctr"/>
                      <a:r>
                        <a:rPr lang="en-IN" dirty="0"/>
                        <a:t>28</a:t>
                      </a:r>
                    </a:p>
                  </a:txBody>
                  <a:tcPr/>
                </a:tc>
                <a:tc>
                  <a:txBody>
                    <a:bodyPr/>
                    <a:lstStyle/>
                    <a:p>
                      <a:pPr algn="ctr"/>
                      <a:r>
                        <a:rPr lang="en-IN" dirty="0"/>
                        <a:t>FFT ALPHA</a:t>
                      </a:r>
                    </a:p>
                  </a:txBody>
                  <a:tcPr/>
                </a:tc>
                <a:tc>
                  <a:txBody>
                    <a:bodyPr/>
                    <a:lstStyle/>
                    <a:p>
                      <a:r>
                        <a:rPr kumimoji="0" lang="en-IN" sz="1800" b="0" i="0" u="none" strike="noStrike" kern="1200" baseline="0" dirty="0">
                          <a:solidFill>
                            <a:schemeClr val="dk1"/>
                          </a:solidFill>
                          <a:latin typeface="+mn-lt"/>
                          <a:ea typeface="+mn-ea"/>
                          <a:cs typeface="+mn-cs"/>
                        </a:rPr>
                        <a:t>7 - 12 Hz</a:t>
                      </a:r>
                      <a:endParaRPr lang="en-IN" dirty="0"/>
                    </a:p>
                  </a:txBody>
                  <a:tcPr/>
                </a:tc>
                <a:extLst>
                  <a:ext uri="{0D108BD9-81ED-4DB2-BD59-A6C34878D82A}">
                    <a16:rowId xmlns:a16="http://schemas.microsoft.com/office/drawing/2014/main" val="10003"/>
                  </a:ext>
                </a:extLst>
              </a:tr>
              <a:tr h="540000">
                <a:tc>
                  <a:txBody>
                    <a:bodyPr/>
                    <a:lstStyle/>
                    <a:p>
                      <a:pPr algn="ctr"/>
                      <a:r>
                        <a:rPr lang="en-IN" dirty="0"/>
                        <a:t>29</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FFT BETA</a:t>
                      </a:r>
                    </a:p>
                  </a:txBody>
                  <a:tcPr/>
                </a:tc>
                <a:tc>
                  <a:txBody>
                    <a:bodyPr/>
                    <a:lstStyle/>
                    <a:p>
                      <a:r>
                        <a:rPr kumimoji="0" lang="en-IN" sz="1800" b="0" i="0" u="none" strike="noStrike" kern="1200" baseline="0" dirty="0">
                          <a:solidFill>
                            <a:schemeClr val="dk1"/>
                          </a:solidFill>
                          <a:latin typeface="+mn-lt"/>
                          <a:ea typeface="+mn-ea"/>
                          <a:cs typeface="+mn-cs"/>
                        </a:rPr>
                        <a:t>12 - 30 Hz</a:t>
                      </a:r>
                      <a:endParaRPr lang="en-IN" dirty="0"/>
                    </a:p>
                  </a:txBody>
                  <a:tcPr/>
                </a:tc>
                <a:extLst>
                  <a:ext uri="{0D108BD9-81ED-4DB2-BD59-A6C34878D82A}">
                    <a16:rowId xmlns:a16="http://schemas.microsoft.com/office/drawing/2014/main" val="10004"/>
                  </a:ext>
                </a:extLst>
              </a:tr>
              <a:tr h="540000">
                <a:tc>
                  <a:txBody>
                    <a:bodyPr/>
                    <a:lstStyle/>
                    <a:p>
                      <a:pPr algn="ctr"/>
                      <a:r>
                        <a:rPr lang="en-IN" dirty="0"/>
                        <a:t>30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FFT GAMMA</a:t>
                      </a:r>
                    </a:p>
                  </a:txBody>
                  <a:tcPr/>
                </a:tc>
                <a:tc>
                  <a:txBody>
                    <a:bodyPr/>
                    <a:lstStyle/>
                    <a:p>
                      <a:r>
                        <a:rPr kumimoji="0" lang="en-IN" sz="1800" b="0" i="0" u="none" strike="noStrike" kern="1200" baseline="0" dirty="0">
                          <a:solidFill>
                            <a:schemeClr val="dk1"/>
                          </a:solidFill>
                          <a:latin typeface="+mn-lt"/>
                          <a:ea typeface="+mn-ea"/>
                          <a:cs typeface="+mn-cs"/>
                        </a:rPr>
                        <a:t>30 - 40 Hz</a:t>
                      </a:r>
                      <a:endParaRPr lang="en-IN" dirty="0"/>
                    </a:p>
                  </a:txBody>
                  <a:tcPr/>
                </a:tc>
                <a:extLst>
                  <a:ext uri="{0D108BD9-81ED-4DB2-BD59-A6C34878D82A}">
                    <a16:rowId xmlns:a16="http://schemas.microsoft.com/office/drawing/2014/main" val="10005"/>
                  </a:ext>
                </a:extLst>
              </a:tr>
              <a:tr h="540000">
                <a:tc>
                  <a:txBody>
                    <a:bodyPr/>
                    <a:lstStyle/>
                    <a:p>
                      <a:pPr algn="ctr"/>
                      <a:r>
                        <a:rPr lang="en-IN" dirty="0"/>
                        <a:t>31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FFT WHOLE</a:t>
                      </a:r>
                    </a:p>
                  </a:txBody>
                  <a:tcPr/>
                </a:tc>
                <a:tc>
                  <a:txBody>
                    <a:bodyPr/>
                    <a:lstStyle/>
                    <a:p>
                      <a:r>
                        <a:rPr kumimoji="0" lang="en-IN" sz="1800" b="0" i="0" u="none" strike="noStrike" kern="1200" baseline="0" dirty="0">
                          <a:solidFill>
                            <a:schemeClr val="dk1"/>
                          </a:solidFill>
                          <a:latin typeface="+mn-lt"/>
                          <a:ea typeface="+mn-ea"/>
                          <a:cs typeface="+mn-cs"/>
                        </a:rPr>
                        <a:t>0.1 - 40 Hz</a:t>
                      </a:r>
                      <a:endParaRPr lang="en-IN" dirty="0"/>
                    </a:p>
                  </a:txBody>
                  <a:tcPr/>
                </a:tc>
                <a:extLst>
                  <a:ext uri="{0D108BD9-81ED-4DB2-BD59-A6C34878D82A}">
                    <a16:rowId xmlns:a16="http://schemas.microsoft.com/office/drawing/2014/main" val="10006"/>
                  </a:ext>
                </a:extLst>
              </a:tr>
            </a:tbl>
          </a:graphicData>
        </a:graphic>
      </p:graphicFrame>
      <p:sp>
        <p:nvSpPr>
          <p:cNvPr id="7" name="Title 1">
            <a:extLst>
              <a:ext uri="{FF2B5EF4-FFF2-40B4-BE49-F238E27FC236}">
                <a16:creationId xmlns:a16="http://schemas.microsoft.com/office/drawing/2014/main" id="{C19D1DA1-3A91-7E4B-A3AD-CEC94785AF59}"/>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
        <p:nvSpPr>
          <p:cNvPr id="2" name="Date Placeholder 1">
            <a:extLst>
              <a:ext uri="{FF2B5EF4-FFF2-40B4-BE49-F238E27FC236}">
                <a16:creationId xmlns:a16="http://schemas.microsoft.com/office/drawing/2014/main" id="{AA86C83B-ECC4-ADB0-F0A5-DBEC1997BD95}"/>
              </a:ext>
            </a:extLst>
          </p:cNvPr>
          <p:cNvSpPr>
            <a:spLocks noGrp="1"/>
          </p:cNvSpPr>
          <p:nvPr>
            <p:ph type="dt" sz="half" idx="10"/>
          </p:nvPr>
        </p:nvSpPr>
        <p:spPr/>
        <p:txBody>
          <a:bodyPr/>
          <a:lstStyle/>
          <a:p>
            <a:fld id="{7B5E8A51-01D4-1D41-B028-D62E67B2D7A5}" type="datetime1">
              <a:rPr lang="en-IN" smtClean="0">
                <a:solidFill>
                  <a:prstClr val="black">
                    <a:tint val="75000"/>
                  </a:prstClr>
                </a:solidFill>
              </a:rPr>
              <a:t>01/03/23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8F03BA32-6A53-08D6-E527-75693B026071}"/>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3913768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777875"/>
          </a:xfrm>
        </p:spPr>
        <p:txBody>
          <a:bodyPr/>
          <a:lstStyle/>
          <a:p>
            <a:r>
              <a:rPr lang="en-US" dirty="0"/>
              <a:t>Overall structure of a BCI </a:t>
            </a:r>
          </a:p>
        </p:txBody>
      </p:sp>
      <p:pic>
        <p:nvPicPr>
          <p:cNvPr id="6" name="Picture 5">
            <a:extLst>
              <a:ext uri="{FF2B5EF4-FFF2-40B4-BE49-F238E27FC236}">
                <a16:creationId xmlns:a16="http://schemas.microsoft.com/office/drawing/2014/main" id="{EAF1CF4C-F301-4B43-9A34-2D991037E026}"/>
              </a:ext>
            </a:extLst>
          </p:cNvPr>
          <p:cNvPicPr>
            <a:picLocks noChangeAspect="1"/>
          </p:cNvPicPr>
          <p:nvPr/>
        </p:nvPicPr>
        <p:blipFill>
          <a:blip r:embed="rId2"/>
          <a:stretch>
            <a:fillRect/>
          </a:stretch>
        </p:blipFill>
        <p:spPr>
          <a:xfrm>
            <a:off x="228600" y="1019727"/>
            <a:ext cx="11379200" cy="4533900"/>
          </a:xfrm>
          <a:prstGeom prst="rect">
            <a:avLst/>
          </a:prstGeom>
        </p:spPr>
      </p:pic>
      <p:sp>
        <p:nvSpPr>
          <p:cNvPr id="3" name="Date Placeholder 2">
            <a:extLst>
              <a:ext uri="{FF2B5EF4-FFF2-40B4-BE49-F238E27FC236}">
                <a16:creationId xmlns:a16="http://schemas.microsoft.com/office/drawing/2014/main" id="{D8FF5D28-ACF5-63F6-7D58-EBB031F99C10}"/>
              </a:ext>
            </a:extLst>
          </p:cNvPr>
          <p:cNvSpPr>
            <a:spLocks noGrp="1"/>
          </p:cNvSpPr>
          <p:nvPr>
            <p:ph type="dt" sz="half" idx="10"/>
          </p:nvPr>
        </p:nvSpPr>
        <p:spPr/>
        <p:txBody>
          <a:bodyPr/>
          <a:lstStyle/>
          <a:p>
            <a:fld id="{3B2D5384-FA2D-3241-9193-EDB05A0251FD}" type="datetime1">
              <a:rPr lang="en-IN" smtClean="0">
                <a:solidFill>
                  <a:prstClr val="black">
                    <a:tint val="75000"/>
                  </a:prstClr>
                </a:solidFill>
              </a:rPr>
              <a:t>01/03/23</a:t>
            </a:fld>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ECA962CA-8D18-3239-C518-E8502A7A4E49}"/>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3999783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79576" y="1062028"/>
            <a:ext cx="7632848" cy="369332"/>
          </a:xfrm>
          <a:prstGeom prst="rect">
            <a:avLst/>
          </a:prstGeom>
        </p:spPr>
        <p:txBody>
          <a:bodyPr wrap="square">
            <a:spAutoFit/>
          </a:bodyPr>
          <a:lstStyle/>
          <a:p>
            <a:pPr algn="ctr"/>
            <a:r>
              <a:rPr lang="en-IN" b="1" dirty="0"/>
              <a:t>FFT-based Spectral Features.</a:t>
            </a:r>
            <a:endParaRPr lang="en-IN" dirty="0"/>
          </a:p>
        </p:txBody>
      </p:sp>
      <p:graphicFrame>
        <p:nvGraphicFramePr>
          <p:cNvPr id="6" name="Table 5"/>
          <p:cNvGraphicFramePr>
            <a:graphicFrameLocks noGrp="1"/>
          </p:cNvGraphicFramePr>
          <p:nvPr/>
        </p:nvGraphicFramePr>
        <p:xfrm>
          <a:off x="2295412" y="1700808"/>
          <a:ext cx="7128792" cy="3980160"/>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2304256">
                  <a:extLst>
                    <a:ext uri="{9D8B030D-6E8A-4147-A177-3AD203B41FA5}">
                      <a16:colId xmlns:a16="http://schemas.microsoft.com/office/drawing/2014/main" val="20001"/>
                    </a:ext>
                  </a:extLst>
                </a:gridCol>
                <a:gridCol w="3816424">
                  <a:extLst>
                    <a:ext uri="{9D8B030D-6E8A-4147-A177-3AD203B41FA5}">
                      <a16:colId xmlns:a16="http://schemas.microsoft.com/office/drawing/2014/main" val="20002"/>
                    </a:ext>
                  </a:extLst>
                </a:gridCol>
              </a:tblGrid>
              <a:tr h="54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540000">
                <a:tc>
                  <a:txBody>
                    <a:bodyPr/>
                    <a:lstStyle/>
                    <a:p>
                      <a:pPr algn="ctr"/>
                      <a:r>
                        <a:rPr lang="en-IN" dirty="0"/>
                        <a:t>32</a:t>
                      </a:r>
                    </a:p>
                  </a:txBody>
                  <a:tcPr/>
                </a:tc>
                <a:tc>
                  <a:txBody>
                    <a:bodyPr/>
                    <a:lstStyle/>
                    <a:p>
                      <a:pPr algn="ctr"/>
                      <a:r>
                        <a:rPr kumimoji="0" lang="en-IN" sz="1800" b="0" i="0" u="none" strike="noStrike" kern="1200" baseline="0" dirty="0">
                          <a:solidFill>
                            <a:schemeClr val="dk1"/>
                          </a:solidFill>
                          <a:latin typeface="+mn-lt"/>
                          <a:ea typeface="+mn-ea"/>
                          <a:cs typeface="+mn-cs"/>
                        </a:rPr>
                        <a:t>FFT DT RATIO</a:t>
                      </a:r>
                      <a:endParaRPr lang="en-IN" dirty="0"/>
                    </a:p>
                  </a:txBody>
                  <a:tcPr/>
                </a:tc>
                <a:tc>
                  <a:txBody>
                    <a:bodyPr/>
                    <a:lstStyle/>
                    <a:p>
                      <a:r>
                        <a:rPr kumimoji="0" lang="en-IN" sz="1800" b="0" i="1" u="none" strike="noStrike" kern="1200" baseline="0" dirty="0">
                          <a:solidFill>
                            <a:schemeClr val="dk1"/>
                          </a:solidFill>
                          <a:latin typeface="+mn-lt"/>
                          <a:ea typeface="+mn-ea"/>
                          <a:cs typeface="+mn-cs"/>
                        </a:rPr>
                        <a:t>DELTA / THETA</a:t>
                      </a:r>
                      <a:endParaRPr lang="en-IN" dirty="0"/>
                    </a:p>
                  </a:txBody>
                  <a:tcPr/>
                </a:tc>
                <a:extLst>
                  <a:ext uri="{0D108BD9-81ED-4DB2-BD59-A6C34878D82A}">
                    <a16:rowId xmlns:a16="http://schemas.microsoft.com/office/drawing/2014/main" val="10001"/>
                  </a:ext>
                </a:extLst>
              </a:tr>
              <a:tr h="540000">
                <a:tc>
                  <a:txBody>
                    <a:bodyPr/>
                    <a:lstStyle/>
                    <a:p>
                      <a:pPr algn="ctr"/>
                      <a:r>
                        <a:rPr lang="en-IN" dirty="0"/>
                        <a:t>33</a:t>
                      </a:r>
                    </a:p>
                  </a:txBody>
                  <a:tcPr/>
                </a:tc>
                <a:tc>
                  <a:txBody>
                    <a:bodyPr/>
                    <a:lstStyle/>
                    <a:p>
                      <a:pPr algn="ctr"/>
                      <a:r>
                        <a:rPr kumimoji="0" lang="en-IN" sz="1800" b="0" i="0" u="none" strike="noStrike" kern="1200" baseline="0" dirty="0">
                          <a:solidFill>
                            <a:schemeClr val="dk1"/>
                          </a:solidFill>
                          <a:latin typeface="+mn-lt"/>
                          <a:ea typeface="+mn-ea"/>
                          <a:cs typeface="+mn-cs"/>
                        </a:rPr>
                        <a:t>FFT DA RATIO</a:t>
                      </a:r>
                      <a:endParaRPr lang="en-IN" dirty="0"/>
                    </a:p>
                  </a:txBody>
                  <a:tcPr/>
                </a:tc>
                <a:tc>
                  <a:txBody>
                    <a:bodyPr/>
                    <a:lstStyle/>
                    <a:p>
                      <a:r>
                        <a:rPr kumimoji="0" lang="en-IN" sz="1800" b="0" i="1" u="none" strike="noStrike" kern="1200" baseline="0" dirty="0">
                          <a:solidFill>
                            <a:schemeClr val="dk1"/>
                          </a:solidFill>
                          <a:latin typeface="+mn-lt"/>
                          <a:ea typeface="+mn-ea"/>
                          <a:cs typeface="+mn-cs"/>
                        </a:rPr>
                        <a:t>DELTA / ALPHA</a:t>
                      </a:r>
                      <a:endParaRPr lang="en-IN" dirty="0"/>
                    </a:p>
                  </a:txBody>
                  <a:tcPr/>
                </a:tc>
                <a:extLst>
                  <a:ext uri="{0D108BD9-81ED-4DB2-BD59-A6C34878D82A}">
                    <a16:rowId xmlns:a16="http://schemas.microsoft.com/office/drawing/2014/main" val="10002"/>
                  </a:ext>
                </a:extLst>
              </a:tr>
              <a:tr h="540000">
                <a:tc>
                  <a:txBody>
                    <a:bodyPr/>
                    <a:lstStyle/>
                    <a:p>
                      <a:pPr algn="ctr"/>
                      <a:r>
                        <a:rPr lang="en-IN" dirty="0"/>
                        <a:t>34</a:t>
                      </a:r>
                    </a:p>
                  </a:txBody>
                  <a:tcPr/>
                </a:tc>
                <a:tc>
                  <a:txBody>
                    <a:bodyPr/>
                    <a:lstStyle/>
                    <a:p>
                      <a:pPr algn="ctr"/>
                      <a:r>
                        <a:rPr kumimoji="0" lang="en-IN" sz="1800" b="0" i="0" u="none" strike="noStrike" kern="1200" baseline="0" dirty="0">
                          <a:solidFill>
                            <a:schemeClr val="dk1"/>
                          </a:solidFill>
                          <a:latin typeface="+mn-lt"/>
                          <a:ea typeface="+mn-ea"/>
                          <a:cs typeface="+mn-cs"/>
                        </a:rPr>
                        <a:t>FFT TA RATIO</a:t>
                      </a:r>
                      <a:endParaRPr lang="en-IN" dirty="0"/>
                    </a:p>
                  </a:txBody>
                  <a:tcPr/>
                </a:tc>
                <a:tc>
                  <a:txBody>
                    <a:bodyPr/>
                    <a:lstStyle/>
                    <a:p>
                      <a:r>
                        <a:rPr kumimoji="0" lang="en-IN" sz="1800" b="0" i="1" u="none" strike="noStrike" kern="1200" baseline="0" dirty="0">
                          <a:solidFill>
                            <a:schemeClr val="dk1"/>
                          </a:solidFill>
                          <a:latin typeface="+mn-lt"/>
                          <a:ea typeface="+mn-ea"/>
                          <a:cs typeface="+mn-cs"/>
                        </a:rPr>
                        <a:t>THETA / ALPHA</a:t>
                      </a:r>
                      <a:endParaRPr lang="en-IN" dirty="0"/>
                    </a:p>
                  </a:txBody>
                  <a:tcPr/>
                </a:tc>
                <a:extLst>
                  <a:ext uri="{0D108BD9-81ED-4DB2-BD59-A6C34878D82A}">
                    <a16:rowId xmlns:a16="http://schemas.microsoft.com/office/drawing/2014/main" val="10003"/>
                  </a:ext>
                </a:extLst>
              </a:tr>
              <a:tr h="540000">
                <a:tc>
                  <a:txBody>
                    <a:bodyPr/>
                    <a:lstStyle/>
                    <a:p>
                      <a:pPr algn="ctr"/>
                      <a:r>
                        <a:rPr lang="en-IN" dirty="0"/>
                        <a:t>35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FFT DTA RATIO</a:t>
                      </a:r>
                      <a:endParaRPr lang="en-IN" dirty="0"/>
                    </a:p>
                  </a:txBody>
                  <a:tcPr/>
                </a:tc>
                <a:tc>
                  <a:txBody>
                    <a:bodyPr/>
                    <a:lstStyle/>
                    <a:p>
                      <a:r>
                        <a:rPr kumimoji="0" lang="en-IN" sz="1800" b="0" i="1" u="none" strike="noStrike" kern="1200" baseline="0" dirty="0">
                          <a:solidFill>
                            <a:schemeClr val="dk1"/>
                          </a:solidFill>
                          <a:latin typeface="+mn-lt"/>
                          <a:ea typeface="+mn-ea"/>
                          <a:cs typeface="+mn-cs"/>
                        </a:rPr>
                        <a:t>(DELTA </a:t>
                      </a:r>
                      <a:r>
                        <a:rPr kumimoji="0" lang="en-IN" sz="1800" b="0" i="0" u="none" strike="noStrike" kern="1200" baseline="0" dirty="0">
                          <a:solidFill>
                            <a:schemeClr val="dk1"/>
                          </a:solidFill>
                          <a:latin typeface="+mn-lt"/>
                          <a:ea typeface="+mn-ea"/>
                          <a:cs typeface="+mn-cs"/>
                        </a:rPr>
                        <a:t>+ </a:t>
                      </a:r>
                      <a:r>
                        <a:rPr kumimoji="0" lang="en-IN" sz="1800" b="0" i="1" u="none" strike="noStrike" kern="1200" baseline="0" dirty="0">
                          <a:solidFill>
                            <a:schemeClr val="dk1"/>
                          </a:solidFill>
                          <a:latin typeface="+mn-lt"/>
                          <a:ea typeface="+mn-ea"/>
                          <a:cs typeface="+mn-cs"/>
                        </a:rPr>
                        <a:t>THETA) / ALPHA</a:t>
                      </a:r>
                      <a:endParaRPr lang="en-IN" dirty="0"/>
                    </a:p>
                  </a:txBody>
                  <a:tcPr/>
                </a:tc>
                <a:extLst>
                  <a:ext uri="{0D108BD9-81ED-4DB2-BD59-A6C34878D82A}">
                    <a16:rowId xmlns:a16="http://schemas.microsoft.com/office/drawing/2014/main" val="10004"/>
                  </a:ext>
                </a:extLst>
              </a:tr>
              <a:tr h="540000">
                <a:tc>
                  <a:txBody>
                    <a:bodyPr/>
                    <a:lstStyle/>
                    <a:p>
                      <a:pPr algn="ctr"/>
                      <a:r>
                        <a:rPr lang="en-IN" dirty="0"/>
                        <a:t>36</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FFT SEF</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Spectral edge frequency (95 % of the total spectral power resides)</a:t>
                      </a:r>
                      <a:endParaRPr lang="en-IN" dirty="0"/>
                    </a:p>
                  </a:txBody>
                  <a:tcPr/>
                </a:tc>
                <a:extLst>
                  <a:ext uri="{0D108BD9-81ED-4DB2-BD59-A6C34878D82A}">
                    <a16:rowId xmlns:a16="http://schemas.microsoft.com/office/drawing/2014/main" val="10005"/>
                  </a:ext>
                </a:extLst>
              </a:tr>
              <a:tr h="540000">
                <a:tc>
                  <a:txBody>
                    <a:bodyPr/>
                    <a:lstStyle/>
                    <a:p>
                      <a:pPr algn="ctr"/>
                      <a:r>
                        <a:rPr lang="en-IN" dirty="0"/>
                        <a:t>37</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FFT SP-ROLL OFF</a:t>
                      </a:r>
                      <a:endParaRPr lang="en-IN" dirty="0"/>
                    </a:p>
                  </a:txBody>
                  <a:tcPr/>
                </a:tc>
                <a:tc>
                  <a:txBody>
                    <a:bodyPr/>
                    <a:lstStyle/>
                    <a:p>
                      <a:r>
                        <a:rPr kumimoji="0" lang="en-IN" sz="1800" b="0" i="0" u="none" strike="noStrike" kern="1200" baseline="0" dirty="0">
                          <a:solidFill>
                            <a:schemeClr val="dk1"/>
                          </a:solidFill>
                          <a:latin typeface="+mn-lt"/>
                          <a:ea typeface="+mn-ea"/>
                          <a:cs typeface="+mn-cs"/>
                        </a:rPr>
                        <a:t>The frequency below which 85 % of the total spectral power resides</a:t>
                      </a:r>
                      <a:endParaRPr lang="en-IN" dirty="0"/>
                    </a:p>
                  </a:txBody>
                  <a:tcPr/>
                </a:tc>
                <a:extLst>
                  <a:ext uri="{0D108BD9-81ED-4DB2-BD59-A6C34878D82A}">
                    <a16:rowId xmlns:a16="http://schemas.microsoft.com/office/drawing/2014/main" val="10006"/>
                  </a:ext>
                </a:extLst>
              </a:tr>
            </a:tbl>
          </a:graphicData>
        </a:graphic>
      </p:graphicFrame>
      <p:sp>
        <p:nvSpPr>
          <p:cNvPr id="7" name="Title 1">
            <a:extLst>
              <a:ext uri="{FF2B5EF4-FFF2-40B4-BE49-F238E27FC236}">
                <a16:creationId xmlns:a16="http://schemas.microsoft.com/office/drawing/2014/main" id="{AD240CCC-0889-0446-A19B-3AAA87466899}"/>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
        <p:nvSpPr>
          <p:cNvPr id="2" name="Date Placeholder 1">
            <a:extLst>
              <a:ext uri="{FF2B5EF4-FFF2-40B4-BE49-F238E27FC236}">
                <a16:creationId xmlns:a16="http://schemas.microsoft.com/office/drawing/2014/main" id="{5E04D4C4-97F1-32EF-9A02-D1BA637B90D0}"/>
              </a:ext>
            </a:extLst>
          </p:cNvPr>
          <p:cNvSpPr>
            <a:spLocks noGrp="1"/>
          </p:cNvSpPr>
          <p:nvPr>
            <p:ph type="dt" sz="half" idx="10"/>
          </p:nvPr>
        </p:nvSpPr>
        <p:spPr/>
        <p:txBody>
          <a:bodyPr/>
          <a:lstStyle/>
          <a:p>
            <a:fld id="{C7496BB2-4389-4244-860C-2E2A68B4FC45}" type="datetime1">
              <a:rPr lang="en-IN" smtClean="0">
                <a:solidFill>
                  <a:prstClr val="black">
                    <a:tint val="75000"/>
                  </a:prstClr>
                </a:solidFill>
              </a:rPr>
              <a:t>01/03/23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56AC4476-46AC-66C1-AC76-46D2BE822B2D}"/>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1357594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3552" y="733998"/>
            <a:ext cx="7632848" cy="369332"/>
          </a:xfrm>
          <a:prstGeom prst="rect">
            <a:avLst/>
          </a:prstGeom>
        </p:spPr>
        <p:txBody>
          <a:bodyPr wrap="square">
            <a:spAutoFit/>
          </a:bodyPr>
          <a:lstStyle/>
          <a:p>
            <a:pPr algn="ctr"/>
            <a:r>
              <a:rPr lang="en-IN" b="1" dirty="0"/>
              <a:t>Wavelet based Features.</a:t>
            </a:r>
            <a:endParaRPr lang="en-IN" dirty="0"/>
          </a:p>
        </p:txBody>
      </p:sp>
      <p:graphicFrame>
        <p:nvGraphicFramePr>
          <p:cNvPr id="6" name="Table 5"/>
          <p:cNvGraphicFramePr>
            <a:graphicFrameLocks noGrp="1"/>
          </p:cNvGraphicFramePr>
          <p:nvPr/>
        </p:nvGraphicFramePr>
        <p:xfrm>
          <a:off x="2063552" y="1340768"/>
          <a:ext cx="7850778" cy="4860000"/>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3026242">
                  <a:extLst>
                    <a:ext uri="{9D8B030D-6E8A-4147-A177-3AD203B41FA5}">
                      <a16:colId xmlns:a16="http://schemas.microsoft.com/office/drawing/2014/main" val="20001"/>
                    </a:ext>
                  </a:extLst>
                </a:gridCol>
                <a:gridCol w="3816424">
                  <a:extLst>
                    <a:ext uri="{9D8B030D-6E8A-4147-A177-3AD203B41FA5}">
                      <a16:colId xmlns:a16="http://schemas.microsoft.com/office/drawing/2014/main" val="20002"/>
                    </a:ext>
                  </a:extLst>
                </a:gridCol>
              </a:tblGrid>
              <a:tr h="54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540000">
                <a:tc>
                  <a:txBody>
                    <a:bodyPr/>
                    <a:lstStyle/>
                    <a:p>
                      <a:pPr algn="ctr"/>
                      <a:r>
                        <a:rPr lang="en-IN" dirty="0"/>
                        <a:t>38</a:t>
                      </a:r>
                    </a:p>
                  </a:txBody>
                  <a:tcPr/>
                </a:tc>
                <a:tc>
                  <a:txBody>
                    <a:bodyPr/>
                    <a:lstStyle/>
                    <a:p>
                      <a:pPr algn="ctr"/>
                      <a:r>
                        <a:rPr kumimoji="0" lang="en-IN" sz="1800" b="0" i="0" u="none" strike="noStrike" kern="1200" baseline="0" dirty="0">
                          <a:solidFill>
                            <a:schemeClr val="dk1"/>
                          </a:solidFill>
                          <a:latin typeface="+mn-lt"/>
                          <a:ea typeface="+mn-ea"/>
                          <a:cs typeface="+mn-cs"/>
                        </a:rPr>
                        <a:t>MIN WAV VALUE</a:t>
                      </a:r>
                      <a:endParaRPr lang="en-IN" dirty="0"/>
                    </a:p>
                  </a:txBody>
                  <a:tcPr/>
                </a:tc>
                <a:tc>
                  <a:txBody>
                    <a:bodyPr/>
                    <a:lstStyle/>
                    <a:p>
                      <a:r>
                        <a:rPr kumimoji="0" lang="en-IN" sz="1800" b="0" i="0" u="none" strike="noStrike" kern="1200" baseline="0" dirty="0">
                          <a:solidFill>
                            <a:schemeClr val="dk1"/>
                          </a:solidFill>
                          <a:latin typeface="+mn-lt"/>
                          <a:ea typeface="+mn-ea"/>
                          <a:cs typeface="+mn-cs"/>
                        </a:rPr>
                        <a:t>Minimum value</a:t>
                      </a:r>
                      <a:endParaRPr lang="en-IN" dirty="0"/>
                    </a:p>
                  </a:txBody>
                  <a:tcPr/>
                </a:tc>
                <a:extLst>
                  <a:ext uri="{0D108BD9-81ED-4DB2-BD59-A6C34878D82A}">
                    <a16:rowId xmlns:a16="http://schemas.microsoft.com/office/drawing/2014/main" val="10001"/>
                  </a:ext>
                </a:extLst>
              </a:tr>
              <a:tr h="540000">
                <a:tc>
                  <a:txBody>
                    <a:bodyPr/>
                    <a:lstStyle/>
                    <a:p>
                      <a:pPr algn="ctr"/>
                      <a:r>
                        <a:rPr lang="en-IN" dirty="0"/>
                        <a:t>39</a:t>
                      </a:r>
                    </a:p>
                  </a:txBody>
                  <a:tcPr/>
                </a:tc>
                <a:tc>
                  <a:txBody>
                    <a:bodyPr/>
                    <a:lstStyle/>
                    <a:p>
                      <a:pPr algn="ctr"/>
                      <a:r>
                        <a:rPr kumimoji="0" lang="en-IN" sz="1800" b="0" i="0" u="none" strike="noStrike" kern="1200" baseline="0" dirty="0">
                          <a:solidFill>
                            <a:schemeClr val="dk1"/>
                          </a:solidFill>
                          <a:latin typeface="+mn-lt"/>
                          <a:ea typeface="+mn-ea"/>
                          <a:cs typeface="+mn-cs"/>
                        </a:rPr>
                        <a:t>MAX WAV VALUE</a:t>
                      </a:r>
                      <a:endParaRPr lang="en-IN" dirty="0"/>
                    </a:p>
                  </a:txBody>
                  <a:tcPr/>
                </a:tc>
                <a:tc>
                  <a:txBody>
                    <a:bodyPr/>
                    <a:lstStyle/>
                    <a:p>
                      <a:r>
                        <a:rPr kumimoji="0" lang="en-IN" sz="1800" b="0" i="0" u="none" strike="noStrike" kern="1200" baseline="0" dirty="0">
                          <a:solidFill>
                            <a:schemeClr val="dk1"/>
                          </a:solidFill>
                          <a:latin typeface="+mn-lt"/>
                          <a:ea typeface="+mn-ea"/>
                          <a:cs typeface="+mn-cs"/>
                        </a:rPr>
                        <a:t>Maximum value</a:t>
                      </a:r>
                      <a:endParaRPr lang="en-IN" dirty="0"/>
                    </a:p>
                  </a:txBody>
                  <a:tcPr/>
                </a:tc>
                <a:extLst>
                  <a:ext uri="{0D108BD9-81ED-4DB2-BD59-A6C34878D82A}">
                    <a16:rowId xmlns:a16="http://schemas.microsoft.com/office/drawing/2014/main" val="10002"/>
                  </a:ext>
                </a:extLst>
              </a:tr>
              <a:tr h="540000">
                <a:tc>
                  <a:txBody>
                    <a:bodyPr/>
                    <a:lstStyle/>
                    <a:p>
                      <a:pPr algn="ctr"/>
                      <a:r>
                        <a:rPr lang="en-IN" dirty="0"/>
                        <a:t>40</a:t>
                      </a:r>
                    </a:p>
                  </a:txBody>
                  <a:tcPr/>
                </a:tc>
                <a:tc>
                  <a:txBody>
                    <a:bodyPr/>
                    <a:lstStyle/>
                    <a:p>
                      <a:pPr algn="ctr"/>
                      <a:r>
                        <a:rPr kumimoji="0" lang="en-IN" sz="1800" b="0" i="0" u="none" strike="noStrike" kern="1200" baseline="0" dirty="0">
                          <a:solidFill>
                            <a:schemeClr val="dk1"/>
                          </a:solidFill>
                          <a:latin typeface="+mn-lt"/>
                          <a:ea typeface="+mn-ea"/>
                          <a:cs typeface="+mn-cs"/>
                        </a:rPr>
                        <a:t>MEAN WAV VALUE</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value</a:t>
                      </a:r>
                      <a:endParaRPr lang="en-IN" dirty="0"/>
                    </a:p>
                  </a:txBody>
                  <a:tcPr/>
                </a:tc>
                <a:extLst>
                  <a:ext uri="{0D108BD9-81ED-4DB2-BD59-A6C34878D82A}">
                    <a16:rowId xmlns:a16="http://schemas.microsoft.com/office/drawing/2014/main" val="10003"/>
                  </a:ext>
                </a:extLst>
              </a:tr>
              <a:tr h="540000">
                <a:tc>
                  <a:txBody>
                    <a:bodyPr/>
                    <a:lstStyle/>
                    <a:p>
                      <a:pPr algn="ctr"/>
                      <a:r>
                        <a:rPr lang="en-IN" dirty="0"/>
                        <a:t>41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MEDIAN WAV VALUE</a:t>
                      </a:r>
                      <a:endParaRPr lang="en-IN" dirty="0"/>
                    </a:p>
                  </a:txBody>
                  <a:tcPr/>
                </a:tc>
                <a:tc>
                  <a:txBody>
                    <a:bodyPr/>
                    <a:lstStyle/>
                    <a:p>
                      <a:r>
                        <a:rPr kumimoji="0" lang="en-IN" sz="1800" b="0" i="0" u="none" strike="noStrike" kern="1200" baseline="0" dirty="0">
                          <a:solidFill>
                            <a:schemeClr val="dk1"/>
                          </a:solidFill>
                          <a:latin typeface="+mn-lt"/>
                          <a:ea typeface="+mn-ea"/>
                          <a:cs typeface="+mn-cs"/>
                        </a:rPr>
                        <a:t>Median value</a:t>
                      </a:r>
                      <a:endParaRPr lang="en-IN" dirty="0"/>
                    </a:p>
                  </a:txBody>
                  <a:tcPr/>
                </a:tc>
                <a:extLst>
                  <a:ext uri="{0D108BD9-81ED-4DB2-BD59-A6C34878D82A}">
                    <a16:rowId xmlns:a16="http://schemas.microsoft.com/office/drawing/2014/main" val="10004"/>
                  </a:ext>
                </a:extLst>
              </a:tr>
              <a:tr h="540000">
                <a:tc>
                  <a:txBody>
                    <a:bodyPr/>
                    <a:lstStyle/>
                    <a:p>
                      <a:pPr algn="ctr"/>
                      <a:r>
                        <a:rPr lang="en-IN" dirty="0"/>
                        <a:t>42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STD WAV VALUE</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Standard deviation</a:t>
                      </a:r>
                      <a:endParaRPr lang="en-IN" dirty="0"/>
                    </a:p>
                  </a:txBody>
                  <a:tcPr/>
                </a:tc>
                <a:extLst>
                  <a:ext uri="{0D108BD9-81ED-4DB2-BD59-A6C34878D82A}">
                    <a16:rowId xmlns:a16="http://schemas.microsoft.com/office/drawing/2014/main" val="10005"/>
                  </a:ext>
                </a:extLst>
              </a:tr>
              <a:tr h="540000">
                <a:tc>
                  <a:txBody>
                    <a:bodyPr/>
                    <a:lstStyle/>
                    <a:p>
                      <a:pPr algn="ctr"/>
                      <a:r>
                        <a:rPr lang="en-IN" dirty="0"/>
                        <a:t>43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SKEWNESS WAV VALUE</a:t>
                      </a:r>
                      <a:endParaRPr lang="en-IN" dirty="0"/>
                    </a:p>
                  </a:txBody>
                  <a:tcPr/>
                </a:tc>
                <a:tc>
                  <a:txBody>
                    <a:bodyPr/>
                    <a:lstStyle/>
                    <a:p>
                      <a:r>
                        <a:rPr kumimoji="0" lang="en-IN" sz="1800" b="0" i="0" u="none" strike="noStrike" kern="1200" baseline="0" dirty="0">
                          <a:solidFill>
                            <a:schemeClr val="dk1"/>
                          </a:solidFill>
                          <a:latin typeface="+mn-lt"/>
                          <a:ea typeface="+mn-ea"/>
                          <a:cs typeface="+mn-cs"/>
                        </a:rPr>
                        <a:t>Skewness</a:t>
                      </a:r>
                      <a:endParaRPr lang="en-IN" dirty="0"/>
                    </a:p>
                  </a:txBody>
                  <a:tcPr/>
                </a:tc>
                <a:extLst>
                  <a:ext uri="{0D108BD9-81ED-4DB2-BD59-A6C34878D82A}">
                    <a16:rowId xmlns:a16="http://schemas.microsoft.com/office/drawing/2014/main" val="10006"/>
                  </a:ext>
                </a:extLst>
              </a:tr>
              <a:tr h="540000">
                <a:tc>
                  <a:txBody>
                    <a:bodyPr/>
                    <a:lstStyle/>
                    <a:p>
                      <a:pPr algn="ctr"/>
                      <a:r>
                        <a:rPr lang="en-IN" dirty="0"/>
                        <a:t>44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KURTOSIS WAV VALUE</a:t>
                      </a:r>
                      <a:endParaRPr lang="en-IN" dirty="0"/>
                    </a:p>
                  </a:txBody>
                  <a:tcPr/>
                </a:tc>
                <a:tc>
                  <a:txBody>
                    <a:bodyPr/>
                    <a:lstStyle/>
                    <a:p>
                      <a:r>
                        <a:rPr kumimoji="0" lang="en-IN" sz="1800" b="0" i="0" u="none" strike="noStrike" kern="1200" baseline="0" dirty="0">
                          <a:solidFill>
                            <a:schemeClr val="dk1"/>
                          </a:solidFill>
                          <a:latin typeface="+mn-lt"/>
                          <a:ea typeface="+mn-ea"/>
                          <a:cs typeface="+mn-cs"/>
                        </a:rPr>
                        <a:t>Kurtosis</a:t>
                      </a:r>
                      <a:endParaRPr lang="en-IN" dirty="0"/>
                    </a:p>
                  </a:txBody>
                  <a:tcPr/>
                </a:tc>
                <a:extLst>
                  <a:ext uri="{0D108BD9-81ED-4DB2-BD59-A6C34878D82A}">
                    <a16:rowId xmlns:a16="http://schemas.microsoft.com/office/drawing/2014/main" val="10007"/>
                  </a:ext>
                </a:extLst>
              </a:tr>
              <a:tr h="540000">
                <a:tc>
                  <a:txBody>
                    <a:bodyPr/>
                    <a:lstStyle/>
                    <a:p>
                      <a:pPr algn="ctr"/>
                      <a:r>
                        <a:rPr lang="en-IN" dirty="0"/>
                        <a:t>45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WAV BAND</a:t>
                      </a:r>
                      <a:endParaRPr lang="en-IN" dirty="0"/>
                    </a:p>
                  </a:txBody>
                  <a:tcPr/>
                </a:tc>
                <a:tc>
                  <a:txBody>
                    <a:bodyPr/>
                    <a:lstStyle/>
                    <a:p>
                      <a:r>
                        <a:rPr kumimoji="0" lang="en-IN" sz="1800" b="0" i="0" u="none" strike="noStrike" kern="1200" baseline="0" dirty="0">
                          <a:solidFill>
                            <a:schemeClr val="dk1"/>
                          </a:solidFill>
                          <a:latin typeface="+mn-lt"/>
                          <a:ea typeface="+mn-ea"/>
                          <a:cs typeface="+mn-cs"/>
                        </a:rPr>
                        <a:t>Relative energy</a:t>
                      </a:r>
                      <a:endParaRPr lang="en-IN" dirty="0"/>
                    </a:p>
                  </a:txBody>
                  <a:tcPr/>
                </a:tc>
                <a:extLst>
                  <a:ext uri="{0D108BD9-81ED-4DB2-BD59-A6C34878D82A}">
                    <a16:rowId xmlns:a16="http://schemas.microsoft.com/office/drawing/2014/main" val="10008"/>
                  </a:ext>
                </a:extLst>
              </a:tr>
            </a:tbl>
          </a:graphicData>
        </a:graphic>
      </p:graphicFrame>
      <p:sp>
        <p:nvSpPr>
          <p:cNvPr id="7" name="Title 1">
            <a:extLst>
              <a:ext uri="{FF2B5EF4-FFF2-40B4-BE49-F238E27FC236}">
                <a16:creationId xmlns:a16="http://schemas.microsoft.com/office/drawing/2014/main" id="{0A15D483-7D8A-A740-9AD8-8E6359F18489}"/>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
        <p:nvSpPr>
          <p:cNvPr id="2" name="Date Placeholder 1">
            <a:extLst>
              <a:ext uri="{FF2B5EF4-FFF2-40B4-BE49-F238E27FC236}">
                <a16:creationId xmlns:a16="http://schemas.microsoft.com/office/drawing/2014/main" id="{CAAAC710-C43E-2B89-9874-DDB77CCF9E71}"/>
              </a:ext>
            </a:extLst>
          </p:cNvPr>
          <p:cNvSpPr>
            <a:spLocks noGrp="1"/>
          </p:cNvSpPr>
          <p:nvPr>
            <p:ph type="dt" sz="half" idx="10"/>
          </p:nvPr>
        </p:nvSpPr>
        <p:spPr/>
        <p:txBody>
          <a:bodyPr/>
          <a:lstStyle/>
          <a:p>
            <a:fld id="{BEF234A2-235F-2E4D-87BC-B34CD2C23247}" type="datetime1">
              <a:rPr lang="en-IN" smtClean="0">
                <a:solidFill>
                  <a:prstClr val="black">
                    <a:tint val="75000"/>
                  </a:prstClr>
                </a:solidFill>
              </a:rPr>
              <a:t>01/03/23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706A299-B5AC-6B30-F773-E5FDCAE631B0}"/>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3489495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47601" y="908912"/>
            <a:ext cx="7632848" cy="369332"/>
          </a:xfrm>
          <a:prstGeom prst="rect">
            <a:avLst/>
          </a:prstGeom>
        </p:spPr>
        <p:txBody>
          <a:bodyPr wrap="square">
            <a:spAutoFit/>
          </a:bodyPr>
          <a:lstStyle/>
          <a:p>
            <a:pPr algn="ctr"/>
            <a:r>
              <a:rPr lang="en-IN" b="1" dirty="0"/>
              <a:t>Wavelet based Features.</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1157894653"/>
              </p:ext>
            </p:extLst>
          </p:nvPr>
        </p:nvGraphicFramePr>
        <p:xfrm>
          <a:off x="1981200" y="1447800"/>
          <a:ext cx="8965650" cy="4754880"/>
        </p:xfrm>
        <a:graphic>
          <a:graphicData uri="http://schemas.openxmlformats.org/drawingml/2006/table">
            <a:tbl>
              <a:tblPr firstRow="1" bandRow="1">
                <a:tableStyleId>{5C22544A-7EE6-4342-B048-85BDC9FD1C3A}</a:tableStyleId>
              </a:tblPr>
              <a:tblGrid>
                <a:gridCol w="1046429">
                  <a:extLst>
                    <a:ext uri="{9D8B030D-6E8A-4147-A177-3AD203B41FA5}">
                      <a16:colId xmlns:a16="http://schemas.microsoft.com/office/drawing/2014/main" val="20000"/>
                    </a:ext>
                  </a:extLst>
                </a:gridCol>
                <a:gridCol w="3560835">
                  <a:extLst>
                    <a:ext uri="{9D8B030D-6E8A-4147-A177-3AD203B41FA5}">
                      <a16:colId xmlns:a16="http://schemas.microsoft.com/office/drawing/2014/main" val="20001"/>
                    </a:ext>
                  </a:extLst>
                </a:gridCol>
                <a:gridCol w="4358386">
                  <a:extLst>
                    <a:ext uri="{9D8B030D-6E8A-4147-A177-3AD203B41FA5}">
                      <a16:colId xmlns:a16="http://schemas.microsoft.com/office/drawing/2014/main" val="20002"/>
                    </a:ext>
                  </a:extLst>
                </a:gridCol>
              </a:tblGrid>
              <a:tr h="36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360000">
                <a:tc>
                  <a:txBody>
                    <a:bodyPr/>
                    <a:lstStyle/>
                    <a:p>
                      <a:pPr algn="ctr"/>
                      <a:r>
                        <a:rPr lang="en-IN" dirty="0"/>
                        <a:t>46</a:t>
                      </a:r>
                    </a:p>
                  </a:txBody>
                  <a:tcPr/>
                </a:tc>
                <a:tc>
                  <a:txBody>
                    <a:bodyPr/>
                    <a:lstStyle/>
                    <a:p>
                      <a:pPr algn="ctr"/>
                      <a:r>
                        <a:rPr kumimoji="0" lang="en-IN" sz="1800" b="0" i="0" u="none" strike="noStrike" kern="1200" baseline="0" dirty="0">
                          <a:solidFill>
                            <a:schemeClr val="dk1"/>
                          </a:solidFill>
                          <a:latin typeface="+mn-lt"/>
                          <a:ea typeface="+mn-ea"/>
                          <a:cs typeface="+mn-cs"/>
                        </a:rPr>
                        <a:t>ENTROPY SPECTRAL WAV</a:t>
                      </a:r>
                      <a:endParaRPr lang="en-IN" dirty="0"/>
                    </a:p>
                  </a:txBody>
                  <a:tcPr/>
                </a:tc>
                <a:tc>
                  <a:txBody>
                    <a:bodyPr/>
                    <a:lstStyle/>
                    <a:p>
                      <a:r>
                        <a:rPr kumimoji="0" lang="en-IN" sz="1800" b="0" i="0" u="none" strike="noStrike" kern="1200" baseline="0" dirty="0">
                          <a:solidFill>
                            <a:schemeClr val="dk1"/>
                          </a:solidFill>
                          <a:latin typeface="+mn-lt"/>
                          <a:ea typeface="+mn-ea"/>
                          <a:cs typeface="+mn-cs"/>
                        </a:rPr>
                        <a:t>The spectral entropy</a:t>
                      </a:r>
                      <a:endParaRPr lang="en-IN" dirty="0"/>
                    </a:p>
                  </a:txBody>
                  <a:tcPr/>
                </a:tc>
                <a:extLst>
                  <a:ext uri="{0D108BD9-81ED-4DB2-BD59-A6C34878D82A}">
                    <a16:rowId xmlns:a16="http://schemas.microsoft.com/office/drawing/2014/main" val="10001"/>
                  </a:ext>
                </a:extLst>
              </a:tr>
              <a:tr h="360000">
                <a:tc>
                  <a:txBody>
                    <a:bodyPr/>
                    <a:lstStyle/>
                    <a:p>
                      <a:pPr algn="ctr"/>
                      <a:r>
                        <a:rPr lang="en-IN" dirty="0"/>
                        <a:t>47</a:t>
                      </a:r>
                    </a:p>
                  </a:txBody>
                  <a:tcPr/>
                </a:tc>
                <a:tc>
                  <a:txBody>
                    <a:bodyPr/>
                    <a:lstStyle/>
                    <a:p>
                      <a:pPr algn="ctr"/>
                      <a:r>
                        <a:rPr kumimoji="0" lang="en-IN" sz="1800" b="0" i="0" u="none" strike="noStrike" kern="1200" baseline="0" dirty="0">
                          <a:solidFill>
                            <a:schemeClr val="dk1"/>
                          </a:solidFill>
                          <a:latin typeface="+mn-lt"/>
                          <a:ea typeface="+mn-ea"/>
                          <a:cs typeface="+mn-cs"/>
                        </a:rPr>
                        <a:t>1</a:t>
                      </a:r>
                      <a:r>
                        <a:rPr kumimoji="0" lang="en-IN" sz="1800" b="0" i="1" u="none" strike="noStrike" kern="1200" baseline="30000" dirty="0">
                          <a:solidFill>
                            <a:schemeClr val="dk1"/>
                          </a:solidFill>
                          <a:latin typeface="+mn-lt"/>
                          <a:ea typeface="+mn-ea"/>
                          <a:cs typeface="+mn-cs"/>
                        </a:rPr>
                        <a:t>st</a:t>
                      </a:r>
                      <a:r>
                        <a:rPr kumimoji="0" lang="en-IN" sz="1800" b="0" i="1" u="none" strike="noStrike" kern="1200" baseline="0" dirty="0">
                          <a:solidFill>
                            <a:schemeClr val="dk1"/>
                          </a:solidFill>
                          <a:latin typeface="+mn-lt"/>
                          <a:ea typeface="+mn-ea"/>
                          <a:cs typeface="+mn-cs"/>
                        </a:rPr>
                        <a:t>  </a:t>
                      </a:r>
                      <a:r>
                        <a:rPr kumimoji="0" lang="en-IN" sz="1800" b="0" i="0" u="none" strike="noStrike" kern="1200" baseline="0" dirty="0">
                          <a:solidFill>
                            <a:schemeClr val="dk1"/>
                          </a:solidFill>
                          <a:latin typeface="+mn-lt"/>
                          <a:ea typeface="+mn-ea"/>
                          <a:cs typeface="+mn-cs"/>
                        </a:rPr>
                        <a:t>DIFF WAV MEAN</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value of the 1</a:t>
                      </a:r>
                      <a:r>
                        <a:rPr kumimoji="0" lang="en-IN" sz="1800" b="0" i="1" u="none" strike="noStrike" kern="1200" baseline="0" dirty="0">
                          <a:solidFill>
                            <a:schemeClr val="dk1"/>
                          </a:solidFill>
                          <a:latin typeface="+mn-lt"/>
                          <a:ea typeface="+mn-ea"/>
                          <a:cs typeface="+mn-cs"/>
                        </a:rPr>
                        <a:t>st </a:t>
                      </a:r>
                      <a:r>
                        <a:rPr kumimoji="0" lang="en-IN" sz="1800" b="0" i="0" u="none" strike="noStrike" kern="1200" baseline="0" dirty="0">
                          <a:solidFill>
                            <a:schemeClr val="dk1"/>
                          </a:solidFill>
                          <a:latin typeface="+mn-lt"/>
                          <a:ea typeface="+mn-ea"/>
                          <a:cs typeface="+mn-cs"/>
                        </a:rPr>
                        <a:t>derivative</a:t>
                      </a:r>
                      <a:endParaRPr lang="en-IN" dirty="0"/>
                    </a:p>
                  </a:txBody>
                  <a:tcPr/>
                </a:tc>
                <a:extLst>
                  <a:ext uri="{0D108BD9-81ED-4DB2-BD59-A6C34878D82A}">
                    <a16:rowId xmlns:a16="http://schemas.microsoft.com/office/drawing/2014/main" val="10002"/>
                  </a:ext>
                </a:extLst>
              </a:tr>
              <a:tr h="360000">
                <a:tc>
                  <a:txBody>
                    <a:bodyPr/>
                    <a:lstStyle/>
                    <a:p>
                      <a:pPr algn="ctr"/>
                      <a:r>
                        <a:rPr lang="en-IN" dirty="0"/>
                        <a:t>48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1</a:t>
                      </a:r>
                      <a:r>
                        <a:rPr kumimoji="0" lang="en-IN" sz="1800" b="0" i="1" u="none" strike="noStrike" kern="1200" baseline="30000" dirty="0">
                          <a:solidFill>
                            <a:schemeClr val="dk1"/>
                          </a:solidFill>
                          <a:latin typeface="+mn-lt"/>
                          <a:ea typeface="+mn-ea"/>
                          <a:cs typeface="+mn-cs"/>
                        </a:rPr>
                        <a:t>st</a:t>
                      </a:r>
                      <a:r>
                        <a:rPr kumimoji="0" lang="en-IN" sz="1800" b="0" i="1" u="none" strike="noStrike" kern="1200" baseline="0" dirty="0">
                          <a:solidFill>
                            <a:schemeClr val="dk1"/>
                          </a:solidFill>
                          <a:latin typeface="+mn-lt"/>
                          <a:ea typeface="+mn-ea"/>
                          <a:cs typeface="+mn-cs"/>
                        </a:rPr>
                        <a:t>  </a:t>
                      </a:r>
                      <a:r>
                        <a:rPr kumimoji="0" lang="en-IN" sz="1800" b="0" i="0" u="none" strike="noStrike" kern="1200" baseline="0" dirty="0">
                          <a:solidFill>
                            <a:schemeClr val="dk1"/>
                          </a:solidFill>
                          <a:latin typeface="+mn-lt"/>
                          <a:ea typeface="+mn-ea"/>
                          <a:cs typeface="+mn-cs"/>
                        </a:rPr>
                        <a:t>DIFF WAV MAX</a:t>
                      </a:r>
                      <a:endParaRPr lang="en-IN" dirty="0"/>
                    </a:p>
                    <a:p>
                      <a:pPr algn="ctr"/>
                      <a:endParaRPr lang="en-IN" dirty="0"/>
                    </a:p>
                  </a:txBody>
                  <a:tcPr/>
                </a:tc>
                <a:tc>
                  <a:txBody>
                    <a:bodyPr/>
                    <a:lstStyle/>
                    <a:p>
                      <a:r>
                        <a:rPr kumimoji="0" lang="en-IN" sz="1800" b="0" i="0" u="none" strike="noStrike" kern="1200" baseline="0" dirty="0">
                          <a:solidFill>
                            <a:schemeClr val="dk1"/>
                          </a:solidFill>
                          <a:latin typeface="+mn-lt"/>
                          <a:ea typeface="+mn-ea"/>
                          <a:cs typeface="+mn-cs"/>
                        </a:rPr>
                        <a:t>Maximum value of the 1</a:t>
                      </a:r>
                      <a:r>
                        <a:rPr kumimoji="0" lang="en-IN" sz="1800" b="0" i="1" u="none" strike="noStrike" kern="1200" baseline="0" dirty="0">
                          <a:solidFill>
                            <a:schemeClr val="dk1"/>
                          </a:solidFill>
                          <a:latin typeface="+mn-lt"/>
                          <a:ea typeface="+mn-ea"/>
                          <a:cs typeface="+mn-cs"/>
                        </a:rPr>
                        <a:t>st </a:t>
                      </a:r>
                      <a:r>
                        <a:rPr kumimoji="0" lang="en-IN" sz="1800" b="0" i="0" u="none" strike="noStrike" kern="1200" baseline="0" dirty="0">
                          <a:solidFill>
                            <a:schemeClr val="dk1"/>
                          </a:solidFill>
                          <a:latin typeface="+mn-lt"/>
                          <a:ea typeface="+mn-ea"/>
                          <a:cs typeface="+mn-cs"/>
                        </a:rPr>
                        <a:t>derivative</a:t>
                      </a:r>
                      <a:endParaRPr lang="en-IN" dirty="0"/>
                    </a:p>
                  </a:txBody>
                  <a:tcPr/>
                </a:tc>
                <a:extLst>
                  <a:ext uri="{0D108BD9-81ED-4DB2-BD59-A6C34878D82A}">
                    <a16:rowId xmlns:a16="http://schemas.microsoft.com/office/drawing/2014/main" val="10003"/>
                  </a:ext>
                </a:extLst>
              </a:tr>
              <a:tr h="360000">
                <a:tc>
                  <a:txBody>
                    <a:bodyPr/>
                    <a:lstStyle/>
                    <a:p>
                      <a:pPr algn="ctr"/>
                      <a:r>
                        <a:rPr lang="en-IN" dirty="0"/>
                        <a:t>49</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2</a:t>
                      </a:r>
                      <a:r>
                        <a:rPr kumimoji="0" lang="en-IN" sz="1800" b="0" i="0" u="none" strike="noStrike" kern="1200" baseline="30000" dirty="0">
                          <a:solidFill>
                            <a:schemeClr val="dk1"/>
                          </a:solidFill>
                          <a:latin typeface="+mn-lt"/>
                          <a:ea typeface="+mn-ea"/>
                          <a:cs typeface="+mn-cs"/>
                        </a:rPr>
                        <a:t>nd</a:t>
                      </a:r>
                      <a:r>
                        <a:rPr kumimoji="0" lang="en-IN" sz="1800" b="0" i="0" u="none" strike="noStrike" kern="1200" baseline="0" dirty="0">
                          <a:solidFill>
                            <a:schemeClr val="dk1"/>
                          </a:solidFill>
                          <a:latin typeface="+mn-lt"/>
                          <a:ea typeface="+mn-ea"/>
                          <a:cs typeface="+mn-cs"/>
                        </a:rPr>
                        <a:t> </a:t>
                      </a:r>
                      <a:r>
                        <a:rPr kumimoji="0" lang="en-IN" sz="1800" b="0" i="1" u="none" strike="noStrike" kern="1200" baseline="0" dirty="0">
                          <a:solidFill>
                            <a:schemeClr val="dk1"/>
                          </a:solidFill>
                          <a:latin typeface="+mn-lt"/>
                          <a:ea typeface="+mn-ea"/>
                          <a:cs typeface="+mn-cs"/>
                        </a:rPr>
                        <a:t> </a:t>
                      </a:r>
                      <a:r>
                        <a:rPr kumimoji="0" lang="en-IN" sz="1800" b="0" i="0" u="none" strike="noStrike" kern="1200" baseline="0" dirty="0">
                          <a:solidFill>
                            <a:schemeClr val="dk1"/>
                          </a:solidFill>
                          <a:latin typeface="+mn-lt"/>
                          <a:ea typeface="+mn-ea"/>
                          <a:cs typeface="+mn-cs"/>
                        </a:rPr>
                        <a:t>DIFF WAV MEAN</a:t>
                      </a:r>
                      <a:endParaRPr lang="en-IN" dirty="0"/>
                    </a:p>
                    <a:p>
                      <a:pPr marL="0" marR="0" indent="0" algn="ctr" defTabSz="914400" rtl="0" eaLnBrk="1" fontAlgn="auto" latinLnBrk="0" hangingPunct="1">
                        <a:lnSpc>
                          <a:spcPct val="100000"/>
                        </a:lnSpc>
                        <a:spcBef>
                          <a:spcPts val="0"/>
                        </a:spcBef>
                        <a:spcAft>
                          <a:spcPts val="0"/>
                        </a:spcAft>
                        <a:buClrTx/>
                        <a:buSzTx/>
                        <a:buFontTx/>
                        <a:buNone/>
                        <a:tabLst/>
                        <a:defRPr/>
                      </a:pPr>
                      <a:endParaRPr lang="en-IN" dirty="0"/>
                    </a:p>
                  </a:txBody>
                  <a:tcPr/>
                </a:tc>
                <a:tc>
                  <a:txBody>
                    <a:bodyPr/>
                    <a:lstStyle/>
                    <a:p>
                      <a:r>
                        <a:rPr kumimoji="0" lang="en-IN" sz="1800" b="0" i="0" u="none" strike="noStrike" kern="1200" baseline="0" dirty="0">
                          <a:solidFill>
                            <a:schemeClr val="dk1"/>
                          </a:solidFill>
                          <a:latin typeface="+mn-lt"/>
                          <a:ea typeface="+mn-ea"/>
                          <a:cs typeface="+mn-cs"/>
                        </a:rPr>
                        <a:t>Mean value of the 2</a:t>
                      </a:r>
                      <a:r>
                        <a:rPr kumimoji="0" lang="en-IN" sz="1800" b="0" i="1" u="none" strike="noStrike" kern="1200" baseline="0" dirty="0">
                          <a:solidFill>
                            <a:schemeClr val="dk1"/>
                          </a:solidFill>
                          <a:latin typeface="+mn-lt"/>
                          <a:ea typeface="+mn-ea"/>
                          <a:cs typeface="+mn-cs"/>
                        </a:rPr>
                        <a:t>nd </a:t>
                      </a:r>
                      <a:r>
                        <a:rPr kumimoji="0" lang="en-IN" sz="1800" b="0" i="0" u="none" strike="noStrike" kern="1200" baseline="0" dirty="0">
                          <a:solidFill>
                            <a:schemeClr val="dk1"/>
                          </a:solidFill>
                          <a:latin typeface="+mn-lt"/>
                          <a:ea typeface="+mn-ea"/>
                          <a:cs typeface="+mn-cs"/>
                        </a:rPr>
                        <a:t>derivative</a:t>
                      </a:r>
                      <a:endParaRPr lang="en-IN" dirty="0"/>
                    </a:p>
                  </a:txBody>
                  <a:tcPr/>
                </a:tc>
                <a:extLst>
                  <a:ext uri="{0D108BD9-81ED-4DB2-BD59-A6C34878D82A}">
                    <a16:rowId xmlns:a16="http://schemas.microsoft.com/office/drawing/2014/main" val="10004"/>
                  </a:ext>
                </a:extLst>
              </a:tr>
              <a:tr h="360000">
                <a:tc>
                  <a:txBody>
                    <a:bodyPr/>
                    <a:lstStyle/>
                    <a:p>
                      <a:pPr algn="ctr"/>
                      <a:r>
                        <a:rPr lang="en-IN" dirty="0"/>
                        <a:t>50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2</a:t>
                      </a:r>
                      <a:r>
                        <a:rPr kumimoji="0" lang="en-IN" sz="1800" b="0" i="0" u="none" strike="noStrike" kern="1200" baseline="30000" dirty="0">
                          <a:solidFill>
                            <a:schemeClr val="dk1"/>
                          </a:solidFill>
                          <a:latin typeface="+mn-lt"/>
                          <a:ea typeface="+mn-ea"/>
                          <a:cs typeface="+mn-cs"/>
                        </a:rPr>
                        <a:t>nd</a:t>
                      </a:r>
                      <a:r>
                        <a:rPr kumimoji="0" lang="en-IN" sz="1800" b="0" i="0" u="none" strike="noStrike" kern="1200" baseline="0" dirty="0">
                          <a:solidFill>
                            <a:schemeClr val="dk1"/>
                          </a:solidFill>
                          <a:latin typeface="+mn-lt"/>
                          <a:ea typeface="+mn-ea"/>
                          <a:cs typeface="+mn-cs"/>
                        </a:rPr>
                        <a:t> </a:t>
                      </a:r>
                      <a:r>
                        <a:rPr kumimoji="0" lang="en-IN" sz="1800" b="0" i="1" u="none" strike="noStrike" kern="1200" baseline="0" dirty="0">
                          <a:solidFill>
                            <a:schemeClr val="dk1"/>
                          </a:solidFill>
                          <a:latin typeface="+mn-lt"/>
                          <a:ea typeface="+mn-ea"/>
                          <a:cs typeface="+mn-cs"/>
                        </a:rPr>
                        <a:t> </a:t>
                      </a:r>
                      <a:r>
                        <a:rPr kumimoji="0" lang="en-IN" sz="1800" b="0" i="0" u="none" strike="noStrike" kern="1200" baseline="0" dirty="0">
                          <a:solidFill>
                            <a:schemeClr val="dk1"/>
                          </a:solidFill>
                          <a:latin typeface="+mn-lt"/>
                          <a:ea typeface="+mn-ea"/>
                          <a:cs typeface="+mn-cs"/>
                        </a:rPr>
                        <a:t>DIFF WAV MAX</a:t>
                      </a:r>
                      <a:endParaRPr lang="en-IN" dirty="0"/>
                    </a:p>
                    <a:p>
                      <a:pPr marL="0" marR="0" indent="0" algn="ctr" defTabSz="914400" rtl="0" eaLnBrk="1" fontAlgn="auto" latinLnBrk="0" hangingPunct="1">
                        <a:lnSpc>
                          <a:spcPct val="100000"/>
                        </a:lnSpc>
                        <a:spcBef>
                          <a:spcPts val="0"/>
                        </a:spcBef>
                        <a:spcAft>
                          <a:spcPts val="0"/>
                        </a:spcAft>
                        <a:buClrTx/>
                        <a:buSzTx/>
                        <a:buFontTx/>
                        <a:buNone/>
                        <a:tabLst/>
                        <a:defRPr/>
                      </a:pP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Maximum value of the 2</a:t>
                      </a:r>
                      <a:r>
                        <a:rPr kumimoji="0" lang="en-IN" sz="1800" b="0" i="1" u="none" strike="noStrike" kern="1200" baseline="0" dirty="0">
                          <a:solidFill>
                            <a:schemeClr val="dk1"/>
                          </a:solidFill>
                          <a:latin typeface="+mn-lt"/>
                          <a:ea typeface="+mn-ea"/>
                          <a:cs typeface="+mn-cs"/>
                        </a:rPr>
                        <a:t>nd </a:t>
                      </a:r>
                      <a:r>
                        <a:rPr kumimoji="0" lang="en-IN" sz="1800" b="0" i="0" u="none" strike="noStrike" kern="1200" baseline="0" dirty="0">
                          <a:solidFill>
                            <a:schemeClr val="dk1"/>
                          </a:solidFill>
                          <a:latin typeface="+mn-lt"/>
                          <a:ea typeface="+mn-ea"/>
                          <a:cs typeface="+mn-cs"/>
                        </a:rPr>
                        <a:t>derivative</a:t>
                      </a:r>
                      <a:endParaRPr lang="en-IN" dirty="0"/>
                    </a:p>
                  </a:txBody>
                  <a:tcPr/>
                </a:tc>
                <a:extLst>
                  <a:ext uri="{0D108BD9-81ED-4DB2-BD59-A6C34878D82A}">
                    <a16:rowId xmlns:a16="http://schemas.microsoft.com/office/drawing/2014/main" val="10005"/>
                  </a:ext>
                </a:extLst>
              </a:tr>
              <a:tr h="360000">
                <a:tc>
                  <a:txBody>
                    <a:bodyPr/>
                    <a:lstStyle/>
                    <a:p>
                      <a:pPr algn="ctr"/>
                      <a:r>
                        <a:rPr lang="en-IN" dirty="0"/>
                        <a:t>51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ENERGY PERCENT WAV</a:t>
                      </a:r>
                      <a:endParaRPr lang="en-IN" dirty="0"/>
                    </a:p>
                  </a:txBody>
                  <a:tcPr/>
                </a:tc>
                <a:tc>
                  <a:txBody>
                    <a:bodyPr/>
                    <a:lstStyle/>
                    <a:p>
                      <a:r>
                        <a:rPr kumimoji="0" lang="en-IN" sz="1800" b="0" i="0" u="none" strike="noStrike" kern="1200" baseline="0" dirty="0">
                          <a:solidFill>
                            <a:schemeClr val="dk1"/>
                          </a:solidFill>
                          <a:latin typeface="+mn-lt"/>
                          <a:ea typeface="+mn-ea"/>
                          <a:cs typeface="+mn-cs"/>
                        </a:rPr>
                        <a:t>Percentage of the total energy of a</a:t>
                      </a:r>
                    </a:p>
                    <a:p>
                      <a:r>
                        <a:rPr kumimoji="0" lang="en-IN" sz="1800" b="0" i="0" u="none" strike="noStrike" kern="1200" baseline="0" dirty="0">
                          <a:solidFill>
                            <a:schemeClr val="dk1"/>
                          </a:solidFill>
                          <a:latin typeface="+mn-lt"/>
                          <a:ea typeface="+mn-ea"/>
                          <a:cs typeface="+mn-cs"/>
                        </a:rPr>
                        <a:t>detail/approximation</a:t>
                      </a:r>
                      <a:endParaRPr lang="en-IN" dirty="0"/>
                    </a:p>
                  </a:txBody>
                  <a:tcPr/>
                </a:tc>
                <a:extLst>
                  <a:ext uri="{0D108BD9-81ED-4DB2-BD59-A6C34878D82A}">
                    <a16:rowId xmlns:a16="http://schemas.microsoft.com/office/drawing/2014/main" val="10006"/>
                  </a:ext>
                </a:extLst>
              </a:tr>
              <a:tr h="360000">
                <a:tc>
                  <a:txBody>
                    <a:bodyPr/>
                    <a:lstStyle/>
                    <a:p>
                      <a:pPr algn="ctr"/>
                      <a:r>
                        <a:rPr lang="en-IN" dirty="0"/>
                        <a:t>52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WAV ZERO CROSSING</a:t>
                      </a:r>
                      <a:endParaRPr lang="en-IN" dirty="0"/>
                    </a:p>
                  </a:txBody>
                  <a:tcPr/>
                </a:tc>
                <a:tc>
                  <a:txBody>
                    <a:bodyPr/>
                    <a:lstStyle/>
                    <a:p>
                      <a:r>
                        <a:rPr kumimoji="0" lang="en-IN" sz="1800" b="0" i="0" u="none" strike="noStrike" kern="1200" baseline="0" dirty="0">
                          <a:solidFill>
                            <a:schemeClr val="dk1"/>
                          </a:solidFill>
                          <a:latin typeface="+mn-lt"/>
                          <a:ea typeface="+mn-ea"/>
                          <a:cs typeface="+mn-cs"/>
                        </a:rPr>
                        <a:t>Zero crossing</a:t>
                      </a:r>
                      <a:endParaRPr lang="en-IN" dirty="0"/>
                    </a:p>
                  </a:txBody>
                  <a:tcPr/>
                </a:tc>
                <a:extLst>
                  <a:ext uri="{0D108BD9-81ED-4DB2-BD59-A6C34878D82A}">
                    <a16:rowId xmlns:a16="http://schemas.microsoft.com/office/drawing/2014/main" val="10007"/>
                  </a:ext>
                </a:extLst>
              </a:tr>
              <a:tr h="360000">
                <a:tc>
                  <a:txBody>
                    <a:bodyPr/>
                    <a:lstStyle/>
                    <a:p>
                      <a:pPr algn="ctr"/>
                      <a:r>
                        <a:rPr lang="en-IN" dirty="0"/>
                        <a:t>53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WAV COEFF OF VARIATION</a:t>
                      </a:r>
                      <a:endParaRPr lang="en-IN" dirty="0"/>
                    </a:p>
                  </a:txBody>
                  <a:tcPr/>
                </a:tc>
                <a:tc>
                  <a:txBody>
                    <a:bodyPr/>
                    <a:lstStyle/>
                    <a:p>
                      <a:r>
                        <a:rPr kumimoji="0" lang="en-IN" sz="1800" b="0" i="0" u="none" strike="noStrike" kern="1200" baseline="0" dirty="0">
                          <a:solidFill>
                            <a:schemeClr val="dk1"/>
                          </a:solidFill>
                          <a:latin typeface="+mn-lt"/>
                          <a:ea typeface="+mn-ea"/>
                          <a:cs typeface="+mn-cs"/>
                        </a:rPr>
                        <a:t>Coefficient of variation</a:t>
                      </a:r>
                      <a:endParaRPr lang="en-IN" dirty="0"/>
                    </a:p>
                  </a:txBody>
                  <a:tcPr/>
                </a:tc>
                <a:extLst>
                  <a:ext uri="{0D108BD9-81ED-4DB2-BD59-A6C34878D82A}">
                    <a16:rowId xmlns:a16="http://schemas.microsoft.com/office/drawing/2014/main" val="10008"/>
                  </a:ext>
                </a:extLst>
              </a:tr>
              <a:tr h="360000">
                <a:tc>
                  <a:txBody>
                    <a:bodyPr/>
                    <a:lstStyle/>
                    <a:p>
                      <a:pPr algn="ctr"/>
                      <a:r>
                        <a:rPr lang="en-IN" dirty="0"/>
                        <a:t>54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WAV TOTAL ENERGY</a:t>
                      </a:r>
                      <a:endParaRPr lang="en-IN" dirty="0"/>
                    </a:p>
                  </a:txBody>
                  <a:tcPr/>
                </a:tc>
                <a:tc>
                  <a:txBody>
                    <a:bodyPr/>
                    <a:lstStyle/>
                    <a:p>
                      <a:r>
                        <a:rPr lang="en-IN" dirty="0"/>
                        <a:t>Total Energy</a:t>
                      </a:r>
                    </a:p>
                  </a:txBody>
                  <a:tcPr/>
                </a:tc>
                <a:extLst>
                  <a:ext uri="{0D108BD9-81ED-4DB2-BD59-A6C34878D82A}">
                    <a16:rowId xmlns:a16="http://schemas.microsoft.com/office/drawing/2014/main" val="10009"/>
                  </a:ext>
                </a:extLst>
              </a:tr>
            </a:tbl>
          </a:graphicData>
        </a:graphic>
      </p:graphicFrame>
      <p:sp>
        <p:nvSpPr>
          <p:cNvPr id="7" name="Title 1">
            <a:extLst>
              <a:ext uri="{FF2B5EF4-FFF2-40B4-BE49-F238E27FC236}">
                <a16:creationId xmlns:a16="http://schemas.microsoft.com/office/drawing/2014/main" id="{D03CAE13-4F71-994F-AC3D-32BE834E8484}"/>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
        <p:nvSpPr>
          <p:cNvPr id="2" name="Date Placeholder 1">
            <a:extLst>
              <a:ext uri="{FF2B5EF4-FFF2-40B4-BE49-F238E27FC236}">
                <a16:creationId xmlns:a16="http://schemas.microsoft.com/office/drawing/2014/main" id="{E25C9059-B221-58BD-9450-E5B17609C2C1}"/>
              </a:ext>
            </a:extLst>
          </p:cNvPr>
          <p:cNvSpPr>
            <a:spLocks noGrp="1"/>
          </p:cNvSpPr>
          <p:nvPr>
            <p:ph type="dt" sz="half" idx="10"/>
          </p:nvPr>
        </p:nvSpPr>
        <p:spPr/>
        <p:txBody>
          <a:bodyPr/>
          <a:lstStyle/>
          <a:p>
            <a:fld id="{2FB15E51-BE86-CE48-8AC5-5A22125E1756}" type="datetime1">
              <a:rPr lang="en-IN" smtClean="0">
                <a:solidFill>
                  <a:prstClr val="black">
                    <a:tint val="75000"/>
                  </a:prstClr>
                </a:solidFill>
              </a:rPr>
              <a:t>01/03/23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32D74780-F91E-B38B-85C2-5F38F62FFA06}"/>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3590263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22784" y="930148"/>
            <a:ext cx="7632848" cy="369332"/>
          </a:xfrm>
          <a:prstGeom prst="rect">
            <a:avLst/>
          </a:prstGeom>
        </p:spPr>
        <p:txBody>
          <a:bodyPr wrap="square">
            <a:spAutoFit/>
          </a:bodyPr>
          <a:lstStyle/>
          <a:p>
            <a:pPr algn="ctr"/>
            <a:r>
              <a:rPr lang="en-IN" b="1" dirty="0"/>
              <a:t>Other Features.</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3006479828"/>
              </p:ext>
            </p:extLst>
          </p:nvPr>
        </p:nvGraphicFramePr>
        <p:xfrm>
          <a:off x="1981200" y="1484784"/>
          <a:ext cx="8626094" cy="3600000"/>
        </p:xfrm>
        <a:graphic>
          <a:graphicData uri="http://schemas.openxmlformats.org/drawingml/2006/table">
            <a:tbl>
              <a:tblPr firstRow="1" bandRow="1">
                <a:tableStyleId>{5C22544A-7EE6-4342-B048-85BDC9FD1C3A}</a:tableStyleId>
              </a:tblPr>
              <a:tblGrid>
                <a:gridCol w="1006797">
                  <a:extLst>
                    <a:ext uri="{9D8B030D-6E8A-4147-A177-3AD203B41FA5}">
                      <a16:colId xmlns:a16="http://schemas.microsoft.com/office/drawing/2014/main" val="20000"/>
                    </a:ext>
                  </a:extLst>
                </a:gridCol>
                <a:gridCol w="3425976">
                  <a:extLst>
                    <a:ext uri="{9D8B030D-6E8A-4147-A177-3AD203B41FA5}">
                      <a16:colId xmlns:a16="http://schemas.microsoft.com/office/drawing/2014/main" val="20001"/>
                    </a:ext>
                  </a:extLst>
                </a:gridCol>
                <a:gridCol w="4193321">
                  <a:extLst>
                    <a:ext uri="{9D8B030D-6E8A-4147-A177-3AD203B41FA5}">
                      <a16:colId xmlns:a16="http://schemas.microsoft.com/office/drawing/2014/main" val="20002"/>
                    </a:ext>
                  </a:extLst>
                </a:gridCol>
              </a:tblGrid>
              <a:tr h="72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720000">
                <a:tc>
                  <a:txBody>
                    <a:bodyPr/>
                    <a:lstStyle/>
                    <a:p>
                      <a:pPr algn="ctr"/>
                      <a:r>
                        <a:rPr lang="en-IN" dirty="0"/>
                        <a:t>55</a:t>
                      </a:r>
                    </a:p>
                  </a:txBody>
                  <a:tcPr/>
                </a:tc>
                <a:tc>
                  <a:txBody>
                    <a:bodyPr/>
                    <a:lstStyle/>
                    <a:p>
                      <a:pPr algn="ctr"/>
                      <a:r>
                        <a:rPr kumimoji="0" lang="en-IN" sz="1800" b="0" i="0" u="none" strike="noStrike" kern="1200" baseline="0" dirty="0">
                          <a:solidFill>
                            <a:schemeClr val="dk1"/>
                          </a:solidFill>
                          <a:latin typeface="+mn-lt"/>
                          <a:ea typeface="+mn-ea"/>
                          <a:cs typeface="+mn-cs"/>
                        </a:rPr>
                        <a:t>ENTROPY SPECTRAL</a:t>
                      </a:r>
                      <a:endParaRPr lang="en-IN" dirty="0"/>
                    </a:p>
                  </a:txBody>
                  <a:tcPr/>
                </a:tc>
                <a:tc>
                  <a:txBody>
                    <a:bodyPr/>
                    <a:lstStyle/>
                    <a:p>
                      <a:r>
                        <a:rPr kumimoji="0" lang="en-IN" sz="1800" b="0" i="0" u="none" strike="noStrike" kern="1200" baseline="0" dirty="0">
                          <a:solidFill>
                            <a:schemeClr val="dk1"/>
                          </a:solidFill>
                          <a:latin typeface="+mn-lt"/>
                          <a:ea typeface="+mn-ea"/>
                          <a:cs typeface="+mn-cs"/>
                        </a:rPr>
                        <a:t>The spectral entropy</a:t>
                      </a:r>
                      <a:endParaRPr lang="en-IN" dirty="0"/>
                    </a:p>
                  </a:txBody>
                  <a:tcPr/>
                </a:tc>
                <a:extLst>
                  <a:ext uri="{0D108BD9-81ED-4DB2-BD59-A6C34878D82A}">
                    <a16:rowId xmlns:a16="http://schemas.microsoft.com/office/drawing/2014/main" val="10001"/>
                  </a:ext>
                </a:extLst>
              </a:tr>
              <a:tr h="720000">
                <a:tc>
                  <a:txBody>
                    <a:bodyPr/>
                    <a:lstStyle/>
                    <a:p>
                      <a:pPr algn="ctr"/>
                      <a:r>
                        <a:rPr lang="en-IN" dirty="0"/>
                        <a:t>56</a:t>
                      </a:r>
                    </a:p>
                  </a:txBody>
                  <a:tcPr/>
                </a:tc>
                <a:tc>
                  <a:txBody>
                    <a:bodyPr/>
                    <a:lstStyle/>
                    <a:p>
                      <a:pPr algn="ctr"/>
                      <a:r>
                        <a:rPr kumimoji="0" lang="en-IN" sz="1800" b="0" i="0" u="none" strike="noStrike" kern="1200" baseline="0" dirty="0">
                          <a:solidFill>
                            <a:schemeClr val="dk1"/>
                          </a:solidFill>
                          <a:latin typeface="+mn-lt"/>
                          <a:ea typeface="+mn-ea"/>
                          <a:cs typeface="+mn-cs"/>
                        </a:rPr>
                        <a:t>ENTROPY SHANNON</a:t>
                      </a:r>
                      <a:endParaRPr lang="en-IN" dirty="0"/>
                    </a:p>
                  </a:txBody>
                  <a:tcPr/>
                </a:tc>
                <a:tc>
                  <a:txBody>
                    <a:bodyPr/>
                    <a:lstStyle/>
                    <a:p>
                      <a:r>
                        <a:rPr kumimoji="0" lang="en-IN" sz="1800" b="0" i="0" u="none" strike="noStrike" kern="1200" baseline="0" dirty="0">
                          <a:solidFill>
                            <a:schemeClr val="dk1"/>
                          </a:solidFill>
                          <a:latin typeface="+mn-lt"/>
                          <a:ea typeface="+mn-ea"/>
                          <a:cs typeface="+mn-cs"/>
                        </a:rPr>
                        <a:t>The Shannon entropy</a:t>
                      </a:r>
                      <a:endParaRPr lang="en-IN" dirty="0"/>
                    </a:p>
                  </a:txBody>
                  <a:tcPr/>
                </a:tc>
                <a:extLst>
                  <a:ext uri="{0D108BD9-81ED-4DB2-BD59-A6C34878D82A}">
                    <a16:rowId xmlns:a16="http://schemas.microsoft.com/office/drawing/2014/main" val="10002"/>
                  </a:ext>
                </a:extLst>
              </a:tr>
              <a:tr h="720000">
                <a:tc>
                  <a:txBody>
                    <a:bodyPr/>
                    <a:lstStyle/>
                    <a:p>
                      <a:pPr algn="ctr"/>
                      <a:r>
                        <a:rPr lang="en-IN" dirty="0"/>
                        <a:t>57</a:t>
                      </a:r>
                    </a:p>
                  </a:txBody>
                  <a:tcPr/>
                </a:tc>
                <a:tc>
                  <a:txBody>
                    <a:bodyPr/>
                    <a:lstStyle/>
                    <a:p>
                      <a:pPr algn="ctr"/>
                      <a:r>
                        <a:rPr kumimoji="0" lang="en-IN" sz="1800" b="0" i="0" u="none" strike="noStrike" kern="1200" baseline="0" dirty="0">
                          <a:solidFill>
                            <a:schemeClr val="dk1"/>
                          </a:solidFill>
                          <a:latin typeface="+mn-lt"/>
                          <a:ea typeface="+mn-ea"/>
                          <a:cs typeface="+mn-cs"/>
                        </a:rPr>
                        <a:t>MAX ABS XCORR </a:t>
                      </a:r>
                    </a:p>
                    <a:p>
                      <a:pPr algn="ctr"/>
                      <a:r>
                        <a:rPr kumimoji="0" lang="en-IN" sz="1800" b="0" i="0" u="none" strike="noStrike" kern="1200" baseline="0" dirty="0">
                          <a:solidFill>
                            <a:schemeClr val="dk1"/>
                          </a:solidFill>
                          <a:latin typeface="+mn-lt"/>
                          <a:ea typeface="+mn-ea"/>
                          <a:cs typeface="+mn-cs"/>
                        </a:rPr>
                        <a:t>EEG-EEG</a:t>
                      </a:r>
                      <a:endParaRPr lang="en-IN" dirty="0"/>
                    </a:p>
                  </a:txBody>
                  <a:tcPr/>
                </a:tc>
                <a:tc>
                  <a:txBody>
                    <a:bodyPr/>
                    <a:lstStyle/>
                    <a:p>
                      <a:r>
                        <a:rPr kumimoji="0" lang="en-IN" sz="1800" b="0" i="0" u="none" strike="noStrike" kern="1200" baseline="0" dirty="0">
                          <a:solidFill>
                            <a:schemeClr val="dk1"/>
                          </a:solidFill>
                          <a:latin typeface="+mn-lt"/>
                          <a:ea typeface="+mn-ea"/>
                          <a:cs typeface="+mn-cs"/>
                        </a:rPr>
                        <a:t>Maximum positive amplitude of auto-correlation or cross-Correlation function</a:t>
                      </a:r>
                      <a:endParaRPr lang="en-IN" dirty="0"/>
                    </a:p>
                  </a:txBody>
                  <a:tcPr/>
                </a:tc>
                <a:extLst>
                  <a:ext uri="{0D108BD9-81ED-4DB2-BD59-A6C34878D82A}">
                    <a16:rowId xmlns:a16="http://schemas.microsoft.com/office/drawing/2014/main" val="10003"/>
                  </a:ext>
                </a:extLst>
              </a:tr>
              <a:tr h="720000">
                <a:tc>
                  <a:txBody>
                    <a:bodyPr/>
                    <a:lstStyle/>
                    <a:p>
                      <a:pPr algn="ctr"/>
                      <a:r>
                        <a:rPr lang="en-IN" dirty="0"/>
                        <a:t>58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MEAN ABS XCORR EEG-EEG</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value of auto-correlation or cross-correlation function</a:t>
                      </a:r>
                      <a:endParaRPr lang="en-IN" dirty="0"/>
                    </a:p>
                  </a:txBody>
                  <a:tcPr/>
                </a:tc>
                <a:extLst>
                  <a:ext uri="{0D108BD9-81ED-4DB2-BD59-A6C34878D82A}">
                    <a16:rowId xmlns:a16="http://schemas.microsoft.com/office/drawing/2014/main" val="10004"/>
                  </a:ext>
                </a:extLst>
              </a:tr>
            </a:tbl>
          </a:graphicData>
        </a:graphic>
      </p:graphicFrame>
      <p:sp>
        <p:nvSpPr>
          <p:cNvPr id="7" name="Title 1">
            <a:extLst>
              <a:ext uri="{FF2B5EF4-FFF2-40B4-BE49-F238E27FC236}">
                <a16:creationId xmlns:a16="http://schemas.microsoft.com/office/drawing/2014/main" id="{6355419C-A8D2-EE4D-8720-0298EC00CCCF}"/>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
        <p:nvSpPr>
          <p:cNvPr id="2" name="Date Placeholder 1">
            <a:extLst>
              <a:ext uri="{FF2B5EF4-FFF2-40B4-BE49-F238E27FC236}">
                <a16:creationId xmlns:a16="http://schemas.microsoft.com/office/drawing/2014/main" id="{099B3678-F3CF-0C4B-6188-5BFBD8DFECDA}"/>
              </a:ext>
            </a:extLst>
          </p:cNvPr>
          <p:cNvSpPr>
            <a:spLocks noGrp="1"/>
          </p:cNvSpPr>
          <p:nvPr>
            <p:ph type="dt" sz="half" idx="10"/>
          </p:nvPr>
        </p:nvSpPr>
        <p:spPr/>
        <p:txBody>
          <a:bodyPr/>
          <a:lstStyle/>
          <a:p>
            <a:fld id="{24FD02CF-9D90-F94B-A8B9-67B5515CC037}" type="datetime1">
              <a:rPr lang="en-IN" smtClean="0">
                <a:solidFill>
                  <a:prstClr val="black">
                    <a:tint val="75000"/>
                  </a:prstClr>
                </a:solidFill>
              </a:rPr>
              <a:t>01/03/23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3A332330-75FB-6F9C-D1BE-74BEEC2ACD1F}"/>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893543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IN" dirty="0"/>
              <a:t>THIRD STEP: FEATURE CONDITIONING </a:t>
            </a:r>
          </a:p>
        </p:txBody>
      </p:sp>
      <p:sp>
        <p:nvSpPr>
          <p:cNvPr id="3" name="Content Placeholder 2"/>
          <p:cNvSpPr>
            <a:spLocks noGrp="1"/>
          </p:cNvSpPr>
          <p:nvPr>
            <p:ph idx="1"/>
          </p:nvPr>
        </p:nvSpPr>
        <p:spPr>
          <a:xfrm>
            <a:off x="762000" y="990600"/>
            <a:ext cx="10591800" cy="5105400"/>
          </a:xfrm>
        </p:spPr>
        <p:txBody>
          <a:bodyPr>
            <a:noAutofit/>
          </a:bodyPr>
          <a:lstStyle/>
          <a:p>
            <a:pPr algn="just"/>
            <a:r>
              <a:rPr lang="en-IN" sz="2400" dirty="0">
                <a:latin typeface="Times New Roman" panose="02020603050405020304" pitchFamily="18" charset="0"/>
                <a:cs typeface="Times New Roman" panose="02020603050405020304" pitchFamily="18" charset="0"/>
              </a:rPr>
              <a:t>The distributions and the relationships among the features can have a significant effect on the performance of the translation algorithm that follows feature extraction. These effects depend on the characteristics of the particular translation algorithm. </a:t>
            </a:r>
          </a:p>
          <a:p>
            <a:pPr marL="0" indent="0" algn="just">
              <a:buNone/>
            </a:pPr>
            <a:endParaRPr lang="en-IN" sz="2400" dirty="0">
              <a:latin typeface="Times New Roman" panose="02020603050405020304" pitchFamily="18" charset="0"/>
              <a:cs typeface="Times New Roman" panose="02020603050405020304" pitchFamily="18" charset="0"/>
            </a:endParaRPr>
          </a:p>
          <a:p>
            <a:pPr lvl="1" algn="just"/>
            <a:r>
              <a:rPr lang="en-IN" b="1" i="1" dirty="0"/>
              <a:t>NORMALIZATION </a:t>
            </a:r>
            <a:endParaRPr lang="en-IN" sz="2000" dirty="0"/>
          </a:p>
          <a:p>
            <a:pPr lvl="1" algn="just"/>
            <a:r>
              <a:rPr lang="en-IN" b="1" i="1" dirty="0"/>
              <a:t>LOG-NORMAL TRANSFORMS </a:t>
            </a:r>
            <a:endParaRPr lang="en-IN" sz="2000" dirty="0"/>
          </a:p>
          <a:p>
            <a:pPr lvl="1" algn="just"/>
            <a:r>
              <a:rPr lang="en-IN" b="1" i="1" dirty="0"/>
              <a:t>FEATURE SMOOTHING </a:t>
            </a:r>
            <a:endParaRPr lang="en-IN" sz="2000" dirty="0"/>
          </a:p>
          <a:p>
            <a:pPr lvl="1" algn="just"/>
            <a:r>
              <a:rPr lang="en-IN" b="1" i="1" dirty="0"/>
              <a:t>PCA AND ICA </a:t>
            </a:r>
            <a:endParaRPr lang="en-IN" sz="2000" dirty="0"/>
          </a:p>
          <a:p>
            <a:pPr lvl="1" algn="just"/>
            <a:endParaRPr lang="en-IN"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A5E6429-EC6F-530E-40C2-82803B7E64A4}"/>
              </a:ext>
            </a:extLst>
          </p:cNvPr>
          <p:cNvSpPr>
            <a:spLocks noGrp="1"/>
          </p:cNvSpPr>
          <p:nvPr>
            <p:ph type="dt" sz="half" idx="10"/>
          </p:nvPr>
        </p:nvSpPr>
        <p:spPr/>
        <p:txBody>
          <a:bodyPr/>
          <a:lstStyle/>
          <a:p>
            <a:fld id="{E4C1DE52-47EE-164F-A377-692007F80DAE}" type="datetime1">
              <a:rPr lang="en-IN" smtClean="0">
                <a:solidFill>
                  <a:prstClr val="black">
                    <a:tint val="75000"/>
                  </a:prstClr>
                </a:solidFill>
              </a:rPr>
              <a:t>01/03/23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3DFA4E21-A238-6894-8A55-42506F85E7BE}"/>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2532050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81000"/>
            <a:ext cx="10515600" cy="4114800"/>
          </a:xfrm>
        </p:spPr>
        <p:txBody>
          <a:bodyPr>
            <a:normAutofit/>
          </a:bodyPr>
          <a:lstStyle/>
          <a:p>
            <a:endParaRPr lang="en-US" sz="4000" dirty="0"/>
          </a:p>
          <a:p>
            <a:endParaRPr lang="en-US" sz="4000" dirty="0"/>
          </a:p>
          <a:p>
            <a:pPr marL="0" indent="0" algn="ctr">
              <a:buNone/>
            </a:pPr>
            <a:endParaRPr lang="en-US" sz="4000" dirty="0"/>
          </a:p>
          <a:p>
            <a:pPr marL="0" indent="0" algn="ctr">
              <a:buNone/>
            </a:pPr>
            <a:endParaRPr lang="en-US" sz="4000" dirty="0"/>
          </a:p>
          <a:p>
            <a:pPr marL="0" indent="0" algn="ctr">
              <a:buNone/>
            </a:pPr>
            <a:r>
              <a:rPr lang="en-US" sz="4000" dirty="0"/>
              <a:t>Thank You!</a:t>
            </a:r>
          </a:p>
        </p:txBody>
      </p:sp>
      <p:sp>
        <p:nvSpPr>
          <p:cNvPr id="2" name="Date Placeholder 1">
            <a:extLst>
              <a:ext uri="{FF2B5EF4-FFF2-40B4-BE49-F238E27FC236}">
                <a16:creationId xmlns:a16="http://schemas.microsoft.com/office/drawing/2014/main" id="{446AFE4E-9C0D-3032-1091-0DAB3EC8D0BD}"/>
              </a:ext>
            </a:extLst>
          </p:cNvPr>
          <p:cNvSpPr>
            <a:spLocks noGrp="1"/>
          </p:cNvSpPr>
          <p:nvPr>
            <p:ph type="dt" sz="half" idx="10"/>
          </p:nvPr>
        </p:nvSpPr>
        <p:spPr/>
        <p:txBody>
          <a:bodyPr/>
          <a:lstStyle/>
          <a:p>
            <a:fld id="{7E9E4A53-C8BD-B84F-93D5-F94F1AE744F5}" type="datetime1">
              <a:rPr lang="en-IN" smtClean="0">
                <a:solidFill>
                  <a:prstClr val="black">
                    <a:tint val="75000"/>
                  </a:prstClr>
                </a:solidFill>
              </a:rPr>
              <a:t>01/03/23</a:t>
            </a:fld>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9D12294C-0A33-50FF-01AB-448F577468DB}"/>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379262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US" dirty="0"/>
              <a:t>Feature vector</a:t>
            </a:r>
          </a:p>
        </p:txBody>
      </p:sp>
      <p:sp>
        <p:nvSpPr>
          <p:cNvPr id="3" name="Content Placeholder 2"/>
          <p:cNvSpPr>
            <a:spLocks noGrp="1"/>
          </p:cNvSpPr>
          <p:nvPr>
            <p:ph idx="1"/>
          </p:nvPr>
        </p:nvSpPr>
        <p:spPr>
          <a:xfrm>
            <a:off x="381000" y="990600"/>
            <a:ext cx="11201400" cy="4351338"/>
          </a:xfrm>
        </p:spPr>
        <p:txBody>
          <a:bodyPr>
            <a:noAutofit/>
          </a:bodyPr>
          <a:lstStyle/>
          <a:p>
            <a:pPr algn="just"/>
            <a:r>
              <a:rPr lang="en-US" sz="2400" dirty="0">
                <a:latin typeface="Times New Roman" panose="02020603050405020304" pitchFamily="18" charset="0"/>
                <a:cs typeface="Times New Roman" panose="02020603050405020304" pitchFamily="18" charset="0"/>
              </a:rPr>
              <a:t>A </a:t>
            </a:r>
            <a:r>
              <a:rPr lang="en-US" sz="2400" b="1" dirty="0">
                <a:solidFill>
                  <a:srgbClr val="C00000"/>
                </a:solidFill>
                <a:latin typeface="Times New Roman" panose="02020603050405020304" pitchFamily="18" charset="0"/>
                <a:cs typeface="Times New Roman" panose="02020603050405020304" pitchFamily="18" charset="0"/>
              </a:rPr>
              <a:t>fundamental signal feature </a:t>
            </a:r>
            <a:r>
              <a:rPr lang="en-US" sz="2400" dirty="0">
                <a:latin typeface="Times New Roman" panose="02020603050405020304" pitchFamily="18" charset="0"/>
                <a:cs typeface="Times New Roman" panose="02020603050405020304" pitchFamily="18" charset="0"/>
              </a:rPr>
              <a:t>is simply a direct measurement of the signal. They usually provide limited relevant information about typically complex brain signals. </a:t>
            </a:r>
          </a:p>
          <a:p>
            <a:pPr algn="just"/>
            <a:r>
              <a:rPr lang="en-US" sz="2400" dirty="0">
                <a:latin typeface="Times New Roman" panose="02020603050405020304" pitchFamily="18" charset="0"/>
                <a:cs typeface="Times New Roman" panose="02020603050405020304" pitchFamily="18" charset="0"/>
              </a:rPr>
              <a:t>Thus, it is more common for BCIs to use features that are </a:t>
            </a:r>
            <a:r>
              <a:rPr lang="en-US" sz="2400" b="1" dirty="0">
                <a:solidFill>
                  <a:srgbClr val="C00000"/>
                </a:solidFill>
                <a:latin typeface="Times New Roman" panose="02020603050405020304" pitchFamily="18" charset="0"/>
                <a:cs typeface="Times New Roman" panose="02020603050405020304" pitchFamily="18" charset="0"/>
              </a:rPr>
              <a:t>linear or nonlinear combinations, ratios, statistical measures, or other transformations of multiple fundamental features </a:t>
            </a:r>
            <a:r>
              <a:rPr lang="en-US" sz="2400" dirty="0">
                <a:latin typeface="Times New Roman" panose="02020603050405020304" pitchFamily="18" charset="0"/>
                <a:cs typeface="Times New Roman" panose="02020603050405020304" pitchFamily="18" charset="0"/>
              </a:rPr>
              <a:t>detected at multiple electrodes and/or multiple time points. </a:t>
            </a:r>
          </a:p>
          <a:p>
            <a:pPr algn="just"/>
            <a:r>
              <a:rPr lang="en-US" sz="2400" dirty="0">
                <a:latin typeface="Times New Roman" panose="02020603050405020304" pitchFamily="18" charset="0"/>
                <a:cs typeface="Times New Roman" panose="02020603050405020304" pitchFamily="18" charset="0"/>
              </a:rPr>
              <a:t>Such complex features, if selected appropriately, can reflect the user’s desires more accurately than the fundamental features themselves. </a:t>
            </a:r>
          </a:p>
          <a:p>
            <a:pPr algn="just"/>
            <a:r>
              <a:rPr lang="en-US" sz="2400" dirty="0">
                <a:latin typeface="Times New Roman" panose="02020603050405020304" pitchFamily="18" charset="0"/>
                <a:cs typeface="Times New Roman" panose="02020603050405020304" pitchFamily="18" charset="0"/>
              </a:rPr>
              <a:t>Most features used in BCI applications are based on </a:t>
            </a:r>
            <a:r>
              <a:rPr lang="en-US" sz="2400" b="1" dirty="0">
                <a:solidFill>
                  <a:srgbClr val="C00000"/>
                </a:solidFill>
                <a:latin typeface="Times New Roman" panose="02020603050405020304" pitchFamily="18" charset="0"/>
                <a:cs typeface="Times New Roman" panose="02020603050405020304" pitchFamily="18" charset="0"/>
              </a:rPr>
              <a:t>spatial, temporal, and/or spectral analyses </a:t>
            </a:r>
            <a:r>
              <a:rPr lang="en-US" sz="2400" dirty="0">
                <a:latin typeface="Times New Roman" panose="02020603050405020304" pitchFamily="18" charset="0"/>
                <a:cs typeface="Times New Roman" panose="02020603050405020304" pitchFamily="18" charset="0"/>
              </a:rPr>
              <a:t>of brain signals or the relationships among them. </a:t>
            </a:r>
          </a:p>
          <a:p>
            <a:pPr algn="just"/>
            <a:r>
              <a:rPr lang="en-US" sz="2400" dirty="0">
                <a:latin typeface="Times New Roman" panose="02020603050405020304" pitchFamily="18" charset="0"/>
                <a:cs typeface="Times New Roman" panose="02020603050405020304" pitchFamily="18" charset="0"/>
              </a:rPr>
              <a:t>Furthermore, in order to determine the user’s wishes as accurately as possible, most BCIs extract a number of features simultaneously. This set of features is referred to as a </a:t>
            </a:r>
            <a:r>
              <a:rPr lang="en-US" sz="2400" b="1" i="1" dirty="0">
                <a:solidFill>
                  <a:srgbClr val="C00000"/>
                </a:solidFill>
                <a:latin typeface="Times New Roman" panose="02020603050405020304" pitchFamily="18" charset="0"/>
                <a:cs typeface="Times New Roman" panose="02020603050405020304" pitchFamily="18" charset="0"/>
              </a:rPr>
              <a:t>feature vector</a:t>
            </a:r>
            <a:r>
              <a:rPr lang="en-US" sz="2400" dirty="0">
                <a:latin typeface="Times New Roman" panose="02020603050405020304" pitchFamily="18" charset="0"/>
                <a:cs typeface="Times New Roman" panose="02020603050405020304" pitchFamily="18" charset="0"/>
              </a:rPr>
              <a:t>. </a:t>
            </a:r>
          </a:p>
          <a:p>
            <a:pPr algn="just"/>
            <a:endParaRPr lang="en-US"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B9F3007-C1D2-B677-280F-DF869DFCDA1A}"/>
              </a:ext>
            </a:extLst>
          </p:cNvPr>
          <p:cNvSpPr>
            <a:spLocks noGrp="1"/>
          </p:cNvSpPr>
          <p:nvPr>
            <p:ph type="dt" sz="half" idx="10"/>
          </p:nvPr>
        </p:nvSpPr>
        <p:spPr/>
        <p:txBody>
          <a:bodyPr/>
          <a:lstStyle/>
          <a:p>
            <a:fld id="{AE157FCE-89AA-434E-94DF-5DAD35EC7644}" type="datetime1">
              <a:rPr lang="en-IN" smtClean="0">
                <a:solidFill>
                  <a:prstClr val="black">
                    <a:tint val="75000"/>
                  </a:prstClr>
                </a:solidFill>
              </a:rPr>
              <a:t>01/03/23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501F142A-6C83-806F-9776-1FEF703FDD24}"/>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2035146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US" dirty="0"/>
              <a:t>Feature vector</a:t>
            </a:r>
          </a:p>
        </p:txBody>
      </p:sp>
      <p:sp>
        <p:nvSpPr>
          <p:cNvPr id="3" name="Content Placeholder 2"/>
          <p:cNvSpPr>
            <a:spLocks noGrp="1"/>
          </p:cNvSpPr>
          <p:nvPr>
            <p:ph idx="1"/>
          </p:nvPr>
        </p:nvSpPr>
        <p:spPr>
          <a:xfrm>
            <a:off x="381000" y="990600"/>
            <a:ext cx="11201400" cy="4351338"/>
          </a:xfrm>
        </p:spPr>
        <p:txBody>
          <a:bodyPr>
            <a:noAutofit/>
          </a:bodyPr>
          <a:lstStyle/>
          <a:p>
            <a:pPr marL="0" indent="0" algn="just">
              <a:buNone/>
            </a:pPr>
            <a:r>
              <a:rPr lang="en-US" sz="2400" dirty="0">
                <a:latin typeface="Times New Roman" panose="02020603050405020304" pitchFamily="18" charset="0"/>
                <a:cs typeface="Times New Roman" panose="02020603050405020304" pitchFamily="18" charset="0"/>
              </a:rPr>
              <a:t>To be effective for BCI applications, a feature should have the following attributes: </a:t>
            </a:r>
          </a:p>
          <a:p>
            <a:pPr algn="just"/>
            <a:r>
              <a:rPr lang="en-US" sz="2400" dirty="0">
                <a:latin typeface="Times New Roman" panose="02020603050405020304" pitchFamily="18" charset="0"/>
                <a:cs typeface="Times New Roman" panose="02020603050405020304" pitchFamily="18" charset="0"/>
              </a:rPr>
              <a:t>its spatial, temporal, spectral characteristics, and dynamics can be precisely characterized for an individual user or population of users </a:t>
            </a:r>
          </a:p>
          <a:p>
            <a:pPr algn="just"/>
            <a:r>
              <a:rPr lang="en-US" sz="2400" dirty="0">
                <a:latin typeface="Times New Roman" panose="02020603050405020304" pitchFamily="18" charset="0"/>
                <a:cs typeface="Times New Roman" panose="02020603050405020304" pitchFamily="18" charset="0"/>
              </a:rPr>
              <a:t>it can be modulated by the user and used in combination with other features to reliably convey the user’s intent </a:t>
            </a:r>
          </a:p>
          <a:p>
            <a:pPr algn="just"/>
            <a:r>
              <a:rPr lang="en-US" sz="2400" dirty="0">
                <a:latin typeface="Times New Roman" panose="02020603050405020304" pitchFamily="18" charset="0"/>
                <a:cs typeface="Times New Roman" panose="02020603050405020304" pitchFamily="18" charset="0"/>
              </a:rPr>
              <a:t>its correlation with the user’s intent is stable over time and/or can be tracked in a consistent and reliable manner </a:t>
            </a:r>
          </a:p>
          <a:p>
            <a:pPr algn="just"/>
            <a:endParaRPr lang="en-US"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B0245301-E84A-69A6-79B7-4FBD3EE39B6E}"/>
              </a:ext>
            </a:extLst>
          </p:cNvPr>
          <p:cNvSpPr>
            <a:spLocks noGrp="1"/>
          </p:cNvSpPr>
          <p:nvPr>
            <p:ph type="dt" sz="half" idx="10"/>
          </p:nvPr>
        </p:nvSpPr>
        <p:spPr/>
        <p:txBody>
          <a:bodyPr/>
          <a:lstStyle/>
          <a:p>
            <a:fld id="{EECABCB1-D6B0-D14F-AD65-D9F225B382B5}" type="datetime1">
              <a:rPr lang="en-IN" smtClean="0">
                <a:solidFill>
                  <a:prstClr val="black">
                    <a:tint val="75000"/>
                  </a:prstClr>
                </a:solidFill>
              </a:rPr>
              <a:t>01/03/23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7112BB5-38EA-6765-AF40-DA8146408C9B}"/>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2957032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US" dirty="0"/>
              <a:t>BCI SIGNAL PROCESSING - Fourier Analysis</a:t>
            </a:r>
          </a:p>
        </p:txBody>
      </p:sp>
      <p:sp>
        <p:nvSpPr>
          <p:cNvPr id="3" name="Content Placeholder 2"/>
          <p:cNvSpPr>
            <a:spLocks noGrp="1"/>
          </p:cNvSpPr>
          <p:nvPr>
            <p:ph idx="1"/>
          </p:nvPr>
        </p:nvSpPr>
        <p:spPr>
          <a:xfrm>
            <a:off x="381000" y="990600"/>
            <a:ext cx="11201400" cy="4351338"/>
          </a:xfrm>
        </p:spPr>
        <p:txBody>
          <a:bodyPr>
            <a:noAutofit/>
          </a:bodyPr>
          <a:lstStyle/>
          <a:p>
            <a:pPr algn="just"/>
            <a:r>
              <a:rPr lang="en-US" sz="2400" dirty="0">
                <a:latin typeface="Times New Roman" panose="02020603050405020304" pitchFamily="18" charset="0"/>
                <a:cs typeface="Times New Roman" panose="02020603050405020304" pitchFamily="18" charset="0"/>
              </a:rPr>
              <a:t>Much of signal-processing theory is rooted in Fourier analysis, which transforms a time-domain (i.e., time on the x-axis) signal into its equivalent frequency-domain (i.e., frequency on the -axis) representation. </a:t>
            </a:r>
          </a:p>
          <a:p>
            <a:pPr algn="just"/>
            <a:r>
              <a:rPr lang="en-US" sz="2400" dirty="0">
                <a:latin typeface="Times New Roman" panose="02020603050405020304" pitchFamily="18" charset="0"/>
                <a:cs typeface="Times New Roman" panose="02020603050405020304" pitchFamily="18" charset="0"/>
              </a:rPr>
              <a:t>The primary utility of Fourier analysis is to decompose a signal into individual sinusoidal components that can be isolated and evaluated independently. </a:t>
            </a:r>
          </a:p>
          <a:p>
            <a:pPr algn="just"/>
            <a:r>
              <a:rPr lang="en-US" sz="2400" dirty="0">
                <a:latin typeface="Times New Roman" panose="02020603050405020304" pitchFamily="18" charset="0"/>
                <a:cs typeface="Times New Roman" panose="02020603050405020304" pitchFamily="18" charset="0"/>
              </a:rPr>
              <a:t>Using Fourier analysis, practically any signal can be accurately represented as the sum of a number (possibly an infinite number) of amplitude-scaled and time-shifted sinusoids at specific frequencies. </a:t>
            </a:r>
          </a:p>
          <a:p>
            <a:pPr algn="just"/>
            <a:r>
              <a:rPr lang="en-US" sz="2400" dirty="0">
                <a:latin typeface="Times New Roman" panose="02020603050405020304" pitchFamily="18" charset="0"/>
                <a:cs typeface="Times New Roman" panose="02020603050405020304" pitchFamily="18" charset="0"/>
              </a:rPr>
              <a:t>In order to model these signals, it is necessary to properly adjust the phase and the magnitude of each sinusoid. </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4BC0A60-A076-0946-7081-41E2171735D0}"/>
              </a:ext>
            </a:extLst>
          </p:cNvPr>
          <p:cNvSpPr>
            <a:spLocks noGrp="1"/>
          </p:cNvSpPr>
          <p:nvPr>
            <p:ph type="dt" sz="half" idx="10"/>
          </p:nvPr>
        </p:nvSpPr>
        <p:spPr/>
        <p:txBody>
          <a:bodyPr/>
          <a:lstStyle/>
          <a:p>
            <a:fld id="{2574A3AD-B462-8E45-87EB-BD072D69E524}" type="datetime1">
              <a:rPr lang="en-IN" smtClean="0">
                <a:solidFill>
                  <a:prstClr val="black">
                    <a:tint val="75000"/>
                  </a:prstClr>
                </a:solidFill>
              </a:rPr>
              <a:t>01/03/23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27AD60C3-3263-6E99-0013-C62B4DDB5ADE}"/>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3861432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US" dirty="0"/>
              <a:t>Fourier Analysis</a:t>
            </a:r>
          </a:p>
        </p:txBody>
      </p:sp>
      <p:sp>
        <p:nvSpPr>
          <p:cNvPr id="3" name="Content Placeholder 2"/>
          <p:cNvSpPr>
            <a:spLocks noGrp="1"/>
          </p:cNvSpPr>
          <p:nvPr>
            <p:ph idx="1"/>
          </p:nvPr>
        </p:nvSpPr>
        <p:spPr>
          <a:xfrm>
            <a:off x="381000" y="990600"/>
            <a:ext cx="11201400" cy="4351338"/>
          </a:xfrm>
        </p:spPr>
        <p:txBody>
          <a:bodyPr>
            <a:noAutofit/>
          </a:bodyPr>
          <a:lstStyle/>
          <a:p>
            <a:pPr algn="just"/>
            <a:r>
              <a:rPr lang="en-US" sz="2400" dirty="0">
                <a:latin typeface="Times New Roman" panose="02020603050405020304" pitchFamily="18" charset="0"/>
                <a:cs typeface="Times New Roman" panose="02020603050405020304" pitchFamily="18" charset="0"/>
              </a:rPr>
              <a:t>For an arbitrary signal x(t), the magnitude (scale) and phase (shift) of the sinusoid at each frequency [</a:t>
            </a:r>
            <a:r>
              <a:rPr lang="el-GR" sz="2400" dirty="0">
                <a:latin typeface="Times New Roman" panose="02020603050405020304" pitchFamily="18" charset="0"/>
                <a:cs typeface="Times New Roman" panose="02020603050405020304" pitchFamily="18" charset="0"/>
              </a:rPr>
              <a:t>ω(</a:t>
            </a:r>
            <a:r>
              <a:rPr lang="en-US" sz="2400" dirty="0">
                <a:latin typeface="Times New Roman" panose="02020603050405020304" pitchFamily="18" charset="0"/>
                <a:cs typeface="Times New Roman" panose="02020603050405020304" pitchFamily="18" charset="0"/>
              </a:rPr>
              <a:t>radians) = 2</a:t>
            </a:r>
            <a:r>
              <a:rPr lang="el-GR" sz="2400" dirty="0">
                <a:latin typeface="Times New Roman" panose="02020603050405020304" pitchFamily="18" charset="0"/>
                <a:cs typeface="Times New Roman" panose="02020603050405020304" pitchFamily="18" charset="0"/>
              </a:rPr>
              <a:t>π</a:t>
            </a:r>
            <a:r>
              <a:rPr lang="en-US" sz="2400" dirty="0">
                <a:latin typeface="Times New Roman" panose="02020603050405020304" pitchFamily="18" charset="0"/>
                <a:cs typeface="Times New Roman" panose="02020603050405020304" pitchFamily="18" charset="0"/>
              </a:rPr>
              <a:t>f (Hz)] required to represent an arbitrary signal can be determined from the Fourier transform: </a:t>
            </a:r>
          </a:p>
        </p:txBody>
      </p:sp>
      <p:pic>
        <p:nvPicPr>
          <p:cNvPr id="4" name="Picture 3">
            <a:extLst>
              <a:ext uri="{FF2B5EF4-FFF2-40B4-BE49-F238E27FC236}">
                <a16:creationId xmlns:a16="http://schemas.microsoft.com/office/drawing/2014/main" id="{1555B685-3BA5-804D-8168-A35F4CB88DDC}"/>
              </a:ext>
            </a:extLst>
          </p:cNvPr>
          <p:cNvPicPr>
            <a:picLocks noChangeAspect="1"/>
          </p:cNvPicPr>
          <p:nvPr/>
        </p:nvPicPr>
        <p:blipFill>
          <a:blip r:embed="rId2"/>
          <a:stretch>
            <a:fillRect/>
          </a:stretch>
        </p:blipFill>
        <p:spPr>
          <a:xfrm>
            <a:off x="3352800" y="2162969"/>
            <a:ext cx="4870450" cy="2006600"/>
          </a:xfrm>
          <a:prstGeom prst="rect">
            <a:avLst/>
          </a:prstGeom>
        </p:spPr>
      </p:pic>
      <p:sp>
        <p:nvSpPr>
          <p:cNvPr id="5" name="Rectangle 4">
            <a:extLst>
              <a:ext uri="{FF2B5EF4-FFF2-40B4-BE49-F238E27FC236}">
                <a16:creationId xmlns:a16="http://schemas.microsoft.com/office/drawing/2014/main" id="{FC66EB2D-93A0-F54B-AD7A-0D5397A0F72D}"/>
              </a:ext>
            </a:extLst>
          </p:cNvPr>
          <p:cNvSpPr/>
          <p:nvPr/>
        </p:nvSpPr>
        <p:spPr>
          <a:xfrm>
            <a:off x="685800" y="4302781"/>
            <a:ext cx="8077200" cy="369332"/>
          </a:xfrm>
          <a:prstGeom prst="rect">
            <a:avLst/>
          </a:prstGeom>
        </p:spPr>
        <p:txBody>
          <a:bodyPr wrap="square">
            <a:spAutoFit/>
          </a:bodyPr>
          <a:lstStyle/>
          <a:p>
            <a:r>
              <a:rPr lang="en-US" dirty="0"/>
              <a:t>The magnitude and phase for each sinusoidal component are given as: </a:t>
            </a:r>
          </a:p>
        </p:txBody>
      </p:sp>
      <p:pic>
        <p:nvPicPr>
          <p:cNvPr id="6" name="Picture 5">
            <a:extLst>
              <a:ext uri="{FF2B5EF4-FFF2-40B4-BE49-F238E27FC236}">
                <a16:creationId xmlns:a16="http://schemas.microsoft.com/office/drawing/2014/main" id="{757DFDA6-F802-0A47-A50E-E3B2E163CF61}"/>
              </a:ext>
            </a:extLst>
          </p:cNvPr>
          <p:cNvPicPr>
            <a:picLocks noChangeAspect="1"/>
          </p:cNvPicPr>
          <p:nvPr/>
        </p:nvPicPr>
        <p:blipFill>
          <a:blip r:embed="rId3"/>
          <a:stretch>
            <a:fillRect/>
          </a:stretch>
        </p:blipFill>
        <p:spPr>
          <a:xfrm>
            <a:off x="829365" y="5013690"/>
            <a:ext cx="3911600" cy="1346200"/>
          </a:xfrm>
          <a:prstGeom prst="rect">
            <a:avLst/>
          </a:prstGeom>
        </p:spPr>
      </p:pic>
      <p:sp>
        <p:nvSpPr>
          <p:cNvPr id="7" name="Date Placeholder 6">
            <a:extLst>
              <a:ext uri="{FF2B5EF4-FFF2-40B4-BE49-F238E27FC236}">
                <a16:creationId xmlns:a16="http://schemas.microsoft.com/office/drawing/2014/main" id="{9C1DBBA1-5468-FF17-2B90-CEEDDE138F1F}"/>
              </a:ext>
            </a:extLst>
          </p:cNvPr>
          <p:cNvSpPr>
            <a:spLocks noGrp="1"/>
          </p:cNvSpPr>
          <p:nvPr>
            <p:ph type="dt" sz="half" idx="10"/>
          </p:nvPr>
        </p:nvSpPr>
        <p:spPr/>
        <p:txBody>
          <a:bodyPr/>
          <a:lstStyle/>
          <a:p>
            <a:fld id="{6D5D00A4-B0F4-AB46-8A5F-20E75C1366F3}" type="datetime1">
              <a:rPr lang="en-IN" smtClean="0">
                <a:solidFill>
                  <a:prstClr val="black">
                    <a:tint val="75000"/>
                  </a:prstClr>
                </a:solidFill>
              </a:rPr>
              <a:t>01/03/23</a:t>
            </a:fld>
            <a:endParaRPr lang="en-US">
              <a:solidFill>
                <a:prstClr val="black">
                  <a:tint val="75000"/>
                </a:prstClr>
              </a:solidFill>
            </a:endParaRPr>
          </a:p>
        </p:txBody>
      </p:sp>
      <p:sp>
        <p:nvSpPr>
          <p:cNvPr id="8" name="Slide Number Placeholder 7">
            <a:extLst>
              <a:ext uri="{FF2B5EF4-FFF2-40B4-BE49-F238E27FC236}">
                <a16:creationId xmlns:a16="http://schemas.microsoft.com/office/drawing/2014/main" id="{75D1B133-F774-A63E-0DC7-50B569F2B68B}"/>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224520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IN" dirty="0"/>
              <a:t>THE THREE STEPS OF FEATURE EXTRACTION </a:t>
            </a:r>
          </a:p>
        </p:txBody>
      </p:sp>
      <p:sp>
        <p:nvSpPr>
          <p:cNvPr id="3" name="Content Placeholder 2"/>
          <p:cNvSpPr>
            <a:spLocks noGrp="1"/>
          </p:cNvSpPr>
          <p:nvPr>
            <p:ph idx="1"/>
          </p:nvPr>
        </p:nvSpPr>
        <p:spPr>
          <a:xfrm>
            <a:off x="762000" y="990600"/>
            <a:ext cx="10591800" cy="4351338"/>
          </a:xfrm>
        </p:spPr>
        <p:txBody>
          <a:bodyPr>
            <a:noAutofit/>
          </a:bodyPr>
          <a:lstStyle/>
          <a:p>
            <a:pPr marL="0" indent="0" algn="just">
              <a:buNone/>
            </a:pPr>
            <a:r>
              <a:rPr lang="en-US" dirty="0">
                <a:latin typeface="Times New Roman" panose="02020603050405020304" pitchFamily="18" charset="0"/>
                <a:cs typeface="Times New Roman" panose="02020603050405020304" pitchFamily="18" charset="0"/>
              </a:rPr>
              <a:t>The process of feature extraction is discussed here as a three-step procedure: </a:t>
            </a:r>
          </a:p>
          <a:p>
            <a:pPr algn="just"/>
            <a:r>
              <a:rPr lang="en-US" dirty="0">
                <a:latin typeface="Times New Roman" panose="02020603050405020304" pitchFamily="18" charset="0"/>
                <a:cs typeface="Times New Roman" panose="02020603050405020304" pitchFamily="18" charset="0"/>
              </a:rPr>
              <a:t>signal conditioning to reduce noise and to enhance relevant aspects of the signals </a:t>
            </a:r>
          </a:p>
          <a:p>
            <a:pPr algn="just"/>
            <a:r>
              <a:rPr lang="en-US" dirty="0">
                <a:latin typeface="Times New Roman" panose="02020603050405020304" pitchFamily="18" charset="0"/>
                <a:cs typeface="Times New Roman" panose="02020603050405020304" pitchFamily="18" charset="0"/>
              </a:rPr>
              <a:t>extraction of the features from the conditioned signals </a:t>
            </a:r>
          </a:p>
          <a:p>
            <a:pPr algn="just"/>
            <a:r>
              <a:rPr lang="en-US" dirty="0">
                <a:latin typeface="Times New Roman" panose="02020603050405020304" pitchFamily="18" charset="0"/>
                <a:cs typeface="Times New Roman" panose="02020603050405020304" pitchFamily="18" charset="0"/>
              </a:rPr>
              <a:t>feature conditioning to properly prepare the feature vector for the feature-translation stage </a:t>
            </a:r>
          </a:p>
        </p:txBody>
      </p:sp>
      <p:sp>
        <p:nvSpPr>
          <p:cNvPr id="4" name="Date Placeholder 3">
            <a:extLst>
              <a:ext uri="{FF2B5EF4-FFF2-40B4-BE49-F238E27FC236}">
                <a16:creationId xmlns:a16="http://schemas.microsoft.com/office/drawing/2014/main" id="{64149643-54F0-EA81-AF7A-6792A64C12E5}"/>
              </a:ext>
            </a:extLst>
          </p:cNvPr>
          <p:cNvSpPr>
            <a:spLocks noGrp="1"/>
          </p:cNvSpPr>
          <p:nvPr>
            <p:ph type="dt" sz="half" idx="10"/>
          </p:nvPr>
        </p:nvSpPr>
        <p:spPr/>
        <p:txBody>
          <a:bodyPr/>
          <a:lstStyle/>
          <a:p>
            <a:fld id="{B0123FC7-73B2-2D4B-9D11-A5DC48A82F84}" type="datetime1">
              <a:rPr lang="en-IN" smtClean="0">
                <a:solidFill>
                  <a:prstClr val="black">
                    <a:tint val="75000"/>
                  </a:prstClr>
                </a:solidFill>
              </a:rPr>
              <a:t>01/03/23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D2B0A28A-50BE-4804-8D1F-4F3E18905D0A}"/>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515464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IN" dirty="0"/>
              <a:t>FIRST STEP: SIGNAL CONDITIONING </a:t>
            </a:r>
          </a:p>
        </p:txBody>
      </p:sp>
      <p:sp>
        <p:nvSpPr>
          <p:cNvPr id="3" name="Content Placeholder 2"/>
          <p:cNvSpPr>
            <a:spLocks noGrp="1"/>
          </p:cNvSpPr>
          <p:nvPr>
            <p:ph idx="1"/>
          </p:nvPr>
        </p:nvSpPr>
        <p:spPr>
          <a:xfrm>
            <a:off x="762000" y="990600"/>
            <a:ext cx="10591800" cy="4351338"/>
          </a:xfrm>
        </p:spPr>
        <p:txBody>
          <a:bodyPr>
            <a:noAutofit/>
          </a:bodyPr>
          <a:lstStyle/>
          <a:p>
            <a:pPr algn="just"/>
            <a:r>
              <a:rPr lang="en-US" dirty="0">
                <a:latin typeface="Times New Roman" panose="02020603050405020304" pitchFamily="18" charset="0"/>
                <a:cs typeface="Times New Roman" panose="02020603050405020304" pitchFamily="18" charset="0"/>
              </a:rPr>
              <a:t>The first step of feature extraction is called signal conditioning or preprocessing. </a:t>
            </a:r>
          </a:p>
          <a:p>
            <a:pPr algn="just"/>
            <a:r>
              <a:rPr lang="en-US" dirty="0">
                <a:latin typeface="Times New Roman" panose="02020603050405020304" pitchFamily="18" charset="0"/>
                <a:cs typeface="Times New Roman" panose="02020603050405020304" pitchFamily="18" charset="0"/>
              </a:rPr>
              <a:t>This step enhances the signal by preemptively eliminating known interference (i.e., artifacts) or irrelevant information, and/or by enhancing spatial, spectral, or temporal characteristics of the signal that are particularly relevant to the application. </a:t>
            </a:r>
          </a:p>
          <a:p>
            <a:pPr algn="just"/>
            <a:r>
              <a:rPr lang="en-US" dirty="0">
                <a:latin typeface="Times New Roman" panose="02020603050405020304" pitchFamily="18" charset="0"/>
                <a:cs typeface="Times New Roman" panose="02020603050405020304" pitchFamily="18" charset="0"/>
              </a:rPr>
              <a:t>It is common to have some prior knowledge about the general signal characteristics relevant for a particular application, and this knowledge is used in conditioning. </a:t>
            </a:r>
          </a:p>
        </p:txBody>
      </p:sp>
      <p:sp>
        <p:nvSpPr>
          <p:cNvPr id="4" name="Date Placeholder 3">
            <a:extLst>
              <a:ext uri="{FF2B5EF4-FFF2-40B4-BE49-F238E27FC236}">
                <a16:creationId xmlns:a16="http://schemas.microsoft.com/office/drawing/2014/main" id="{84ED505D-FE0B-B7F8-0B41-65BE89D98900}"/>
              </a:ext>
            </a:extLst>
          </p:cNvPr>
          <p:cNvSpPr>
            <a:spLocks noGrp="1"/>
          </p:cNvSpPr>
          <p:nvPr>
            <p:ph type="dt" sz="half" idx="10"/>
          </p:nvPr>
        </p:nvSpPr>
        <p:spPr/>
        <p:txBody>
          <a:bodyPr/>
          <a:lstStyle/>
          <a:p>
            <a:fld id="{372FFABB-D89D-6B43-9615-41EF89E42F9E}" type="datetime1">
              <a:rPr lang="en-IN" smtClean="0">
                <a:solidFill>
                  <a:prstClr val="black">
                    <a:tint val="75000"/>
                  </a:prstClr>
                </a:solidFill>
              </a:rPr>
              <a:t>01/03/23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444BB605-3842-F3C9-E0D3-AC4279D9D727}"/>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3122830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4142</TotalTime>
  <Words>2934</Words>
  <Application>Microsoft Macintosh PowerPoint</Application>
  <PresentationFormat>Widescreen</PresentationFormat>
  <Paragraphs>477</Paragraphs>
  <Slides>35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Calibri Light</vt:lpstr>
      <vt:lpstr>Cambria Math</vt:lpstr>
      <vt:lpstr>Garamond</vt:lpstr>
      <vt:lpstr>Gill Sans MT</vt:lpstr>
      <vt:lpstr>Times New Roman</vt:lpstr>
      <vt:lpstr>Wingdings 2</vt:lpstr>
      <vt:lpstr>Office Theme</vt:lpstr>
      <vt:lpstr>Brain Computer Interaction</vt:lpstr>
      <vt:lpstr>Features</vt:lpstr>
      <vt:lpstr>Overall structure of a BCI </vt:lpstr>
      <vt:lpstr>Feature vector</vt:lpstr>
      <vt:lpstr>Feature vector</vt:lpstr>
      <vt:lpstr>BCI SIGNAL PROCESSING - Fourier Analysis</vt:lpstr>
      <vt:lpstr>Fourier Analysis</vt:lpstr>
      <vt:lpstr>THE THREE STEPS OF FEATURE EXTRACTION </vt:lpstr>
      <vt:lpstr>FIRST STEP: SIGNAL CONDITIONING </vt:lpstr>
      <vt:lpstr>FIRST STEP: SIGNAL CONDITIONING </vt:lpstr>
      <vt:lpstr>Frequency-Range prefiltering</vt:lpstr>
      <vt:lpstr>Data Transformation</vt:lpstr>
      <vt:lpstr>Data Transformation</vt:lpstr>
      <vt:lpstr>Data Transformation</vt:lpstr>
      <vt:lpstr>Data Transformation</vt:lpstr>
      <vt:lpstr>Data Transformation</vt:lpstr>
      <vt:lpstr>Data Transformation</vt:lpstr>
      <vt:lpstr>Data Transformation</vt:lpstr>
      <vt:lpstr>Data Transformation</vt:lpstr>
      <vt:lpstr>Data Transformation</vt:lpstr>
      <vt:lpstr>SECOND STEP: EXTRACTING THE FEATURES </vt:lpstr>
      <vt:lpstr>SECOND STEP: EXTRACTING THE FEATURES </vt:lpstr>
      <vt:lpstr>SECOND STEP: EXTRACTING THE FEATURES </vt:lpstr>
      <vt:lpstr>SECOND STEP: EXTRACTING THE FEATURES </vt:lpstr>
      <vt:lpstr>SECOND STEP: EXTRACTING THE FEATURES </vt:lpstr>
      <vt:lpstr>SECOND STEP: EXTRACTING THE FEATURES </vt:lpstr>
      <vt:lpstr>SECOND STEP: EXTRACTING THE FEATURES </vt:lpstr>
      <vt:lpstr>SECOND STEP: EXTRACTING THE FEATURES </vt:lpstr>
      <vt:lpstr>SECOND STEP: EXTRACTING THE FEATURES </vt:lpstr>
      <vt:lpstr>SECOND STEP: EXTRACTING THE FEATURES </vt:lpstr>
      <vt:lpstr>SECOND STEP: EXTRACTING THE FEATURES </vt:lpstr>
      <vt:lpstr>SECOND STEP: EXTRACTING THE FEATURES </vt:lpstr>
      <vt:lpstr>SECOND STEP: EXTRACTING THE FEATURES </vt:lpstr>
      <vt:lpstr>THIRD STEP: FEATURE CONDITIONING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BCI-Feature Extraction</dc:title>
  <dc:subject/>
  <dc:creator>Sreeja</dc:creator>
  <cp:keywords/>
  <dc:description/>
  <cp:lastModifiedBy>Microsoft Office User</cp:lastModifiedBy>
  <cp:revision>139</cp:revision>
  <dcterms:created xsi:type="dcterms:W3CDTF">2011-09-11T15:22:53Z</dcterms:created>
  <dcterms:modified xsi:type="dcterms:W3CDTF">2023-03-01T09:19:04Z</dcterms:modified>
  <cp:category/>
</cp:coreProperties>
</file>